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69" r:id="rId4"/>
    <p:sldId id="270" r:id="rId5"/>
    <p:sldId id="257" r:id="rId6"/>
    <p:sldId id="260" r:id="rId7"/>
    <p:sldId id="259" r:id="rId8"/>
    <p:sldId id="261" r:id="rId9"/>
    <p:sldId id="262" r:id="rId10"/>
    <p:sldId id="277" r:id="rId11"/>
    <p:sldId id="278" r:id="rId12"/>
    <p:sldId id="263" r:id="rId13"/>
    <p:sldId id="279" r:id="rId14"/>
    <p:sldId id="264" r:id="rId15"/>
    <p:sldId id="265" r:id="rId16"/>
    <p:sldId id="266" r:id="rId17"/>
    <p:sldId id="267" r:id="rId18"/>
    <p:sldId id="271" r:id="rId19"/>
    <p:sldId id="273" r:id="rId20"/>
    <p:sldId id="274" r:id="rId21"/>
    <p:sldId id="258" r:id="rId22"/>
    <p:sldId id="275" r:id="rId23"/>
    <p:sldId id="276" r:id="rId24"/>
    <p:sldId id="280" r:id="rId25"/>
  </p:sldIdLst>
  <p:sldSz cx="9144000" cy="5143500" type="screen16x9"/>
  <p:notesSz cx="9144000" cy="51435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18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04898" y="136757"/>
            <a:ext cx="2934202" cy="538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549" y="79127"/>
            <a:ext cx="1236655" cy="6155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04898" y="136757"/>
            <a:ext cx="2934202" cy="538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34575" y="2081288"/>
            <a:ext cx="6274849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2225" y="1185300"/>
            <a:ext cx="9131935" cy="3342640"/>
          </a:xfrm>
          <a:custGeom>
            <a:avLst/>
            <a:gdLst/>
            <a:ahLst/>
            <a:cxnLst/>
            <a:rect l="l" t="t" r="r" b="b"/>
            <a:pathLst>
              <a:path w="9131935" h="3342640">
                <a:moveTo>
                  <a:pt x="0" y="3342599"/>
                </a:moveTo>
                <a:lnTo>
                  <a:pt x="9131699" y="3342599"/>
                </a:lnTo>
                <a:lnTo>
                  <a:pt x="9131699" y="0"/>
                </a:lnTo>
                <a:lnTo>
                  <a:pt x="0" y="0"/>
                </a:lnTo>
                <a:lnTo>
                  <a:pt x="0" y="3342599"/>
                </a:lnTo>
                <a:close/>
              </a:path>
            </a:pathLst>
          </a:custGeom>
          <a:solidFill>
            <a:srgbClr val="000000">
              <a:alpha val="628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74" y="0"/>
            <a:ext cx="9144000" cy="1185545"/>
          </a:xfrm>
          <a:custGeom>
            <a:avLst/>
            <a:gdLst/>
            <a:ahLst/>
            <a:cxnLst/>
            <a:rect l="l" t="t" r="r" b="b"/>
            <a:pathLst>
              <a:path w="9144000" h="1185545">
                <a:moveTo>
                  <a:pt x="9143999" y="1185299"/>
                </a:moveTo>
                <a:lnTo>
                  <a:pt x="0" y="11852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1185299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750" y="1837550"/>
            <a:ext cx="3847175" cy="19255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7781" y="2666163"/>
            <a:ext cx="548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solidFill>
                  <a:srgbClr val="FFFFFF"/>
                </a:solidFill>
                <a:latin typeface="Calibri"/>
                <a:cs typeface="Calibri"/>
              </a:rPr>
              <a:t>meets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8250" y="1485225"/>
            <a:ext cx="1853973" cy="2477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9750" y="118675"/>
            <a:ext cx="1904296" cy="94794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863319" y="97341"/>
            <a:ext cx="3418204" cy="836294"/>
          </a:xfrm>
          <a:prstGeom prst="rect">
            <a:avLst/>
          </a:prstGeom>
        </p:spPr>
        <p:txBody>
          <a:bodyPr vert="horz" wrap="square" lIns="0" tIns="1263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95"/>
              </a:spcBef>
            </a:pPr>
            <a:r>
              <a:rPr sz="2800" spc="409" dirty="0"/>
              <a:t>THRUST</a:t>
            </a:r>
            <a:r>
              <a:rPr sz="2800" spc="105" dirty="0"/>
              <a:t> </a:t>
            </a:r>
            <a:r>
              <a:rPr sz="2800" spc="215" dirty="0"/>
              <a:t>2021-2022</a:t>
            </a:r>
            <a:endParaRPr sz="2800"/>
          </a:p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sz="1400" b="0" i="1" spc="40" dirty="0">
                <a:latin typeface="Calibri"/>
                <a:cs typeface="Calibri"/>
              </a:rPr>
              <a:t>Introduction</a:t>
            </a:r>
            <a:r>
              <a:rPr sz="1400" b="0" i="1" spc="55" dirty="0">
                <a:latin typeface="Calibri"/>
                <a:cs typeface="Calibri"/>
              </a:rPr>
              <a:t> </a:t>
            </a:r>
            <a:r>
              <a:rPr sz="1400" b="0" i="1" spc="15" dirty="0">
                <a:latin typeface="Calibri"/>
                <a:cs typeface="Calibri"/>
              </a:rPr>
              <a:t>for</a:t>
            </a:r>
            <a:r>
              <a:rPr sz="1400" b="0" i="1" spc="55" dirty="0">
                <a:latin typeface="Calibri"/>
                <a:cs typeface="Calibri"/>
              </a:rPr>
              <a:t> </a:t>
            </a:r>
            <a:r>
              <a:rPr sz="1400" b="0" i="1" spc="60" dirty="0">
                <a:latin typeface="Calibri"/>
                <a:cs typeface="Calibri"/>
              </a:rPr>
              <a:t>new</a:t>
            </a:r>
            <a:r>
              <a:rPr sz="1400" b="0" i="1" spc="55" dirty="0">
                <a:latin typeface="Calibri"/>
                <a:cs typeface="Calibri"/>
              </a:rPr>
              <a:t> </a:t>
            </a:r>
            <a:r>
              <a:rPr sz="1400" b="0" i="1" spc="80" dirty="0">
                <a:latin typeface="Calibri"/>
                <a:cs typeface="Calibri"/>
              </a:rPr>
              <a:t>prospects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-74" y="4527899"/>
            <a:ext cx="9144000" cy="615950"/>
          </a:xfrm>
          <a:custGeom>
            <a:avLst/>
            <a:gdLst/>
            <a:ahLst/>
            <a:cxnLst/>
            <a:rect l="l" t="t" r="r" b="b"/>
            <a:pathLst>
              <a:path w="9144000" h="615950">
                <a:moveTo>
                  <a:pt x="9143999" y="615599"/>
                </a:moveTo>
                <a:lnTo>
                  <a:pt x="0" y="6155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615599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49159" y="4701513"/>
            <a:ext cx="16452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i="1" spc="65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r>
              <a:rPr sz="1400" i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i="1" spc="75" dirty="0" err="1">
                <a:solidFill>
                  <a:srgbClr val="FFFFFF"/>
                </a:solidFill>
                <a:latin typeface="Calibri"/>
                <a:cs typeface="Calibri"/>
              </a:rPr>
              <a:t>Apr</a:t>
            </a:r>
            <a:r>
              <a:rPr sz="1400" i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202</a:t>
            </a:r>
            <a:r>
              <a:rPr lang="it-IT" sz="1400" i="1" spc="6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400" i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i="1" spc="114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400" i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i="1" spc="55" dirty="0">
                <a:solidFill>
                  <a:srgbClr val="FFFFFF"/>
                </a:solidFill>
                <a:latin typeface="Calibri"/>
                <a:cs typeface="Calibri"/>
              </a:rPr>
              <a:t>8:30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6888" y="116076"/>
            <a:ext cx="1904299" cy="9531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1A0B1E-C58A-4691-A7ED-3B6E2F6FB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898" y="136757"/>
            <a:ext cx="2934202" cy="584775"/>
          </a:xfrm>
        </p:spPr>
        <p:txBody>
          <a:bodyPr/>
          <a:lstStyle/>
          <a:p>
            <a:pPr algn="ctr"/>
            <a:r>
              <a:rPr lang="it-IT" dirty="0"/>
              <a:t>ELECTRONICS</a:t>
            </a:r>
            <a:br>
              <a:rPr lang="it-IT" dirty="0"/>
            </a:br>
            <a:r>
              <a:rPr lang="it-IT" sz="1400" dirty="0" err="1"/>
              <a:t>What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</a:t>
            </a:r>
            <a:r>
              <a:rPr lang="it-IT" sz="1400" dirty="0" err="1"/>
              <a:t>have</a:t>
            </a:r>
            <a:r>
              <a:rPr lang="it-IT" sz="1400" dirty="0"/>
              <a:t> to do...</a:t>
            </a:r>
            <a:endParaRPr lang="it-IT" dirty="0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DD74F050-6491-4080-A8F6-95A37D85D40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600" y="0"/>
            <a:ext cx="1478399" cy="739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0EBD52-BBC3-41FA-8DC6-BA60AA4A7746}"/>
              </a:ext>
            </a:extLst>
          </p:cNvPr>
          <p:cNvSpPr txBox="1"/>
          <p:nvPr/>
        </p:nvSpPr>
        <p:spPr>
          <a:xfrm>
            <a:off x="2362196" y="1503702"/>
            <a:ext cx="121920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Ground Station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8A69B4-8780-472E-81A1-C0BD01E99F63}"/>
              </a:ext>
            </a:extLst>
          </p:cNvPr>
          <p:cNvSpPr txBox="1"/>
          <p:nvPr/>
        </p:nvSpPr>
        <p:spPr>
          <a:xfrm>
            <a:off x="3962397" y="1503702"/>
            <a:ext cx="121920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Electronic Board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3438171-341F-4BD5-8DA4-D137FFE7BFF4}"/>
              </a:ext>
            </a:extLst>
          </p:cNvPr>
          <p:cNvSpPr txBox="1"/>
          <p:nvPr/>
        </p:nvSpPr>
        <p:spPr>
          <a:xfrm>
            <a:off x="5562598" y="1503702"/>
            <a:ext cx="121920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Firmware</a:t>
            </a:r>
          </a:p>
          <a:p>
            <a:pPr algn="ctr"/>
            <a:endParaRPr lang="it-IT" sz="1400" dirty="0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28AE1D7A-783B-4018-914A-C89FC9273E61}"/>
              </a:ext>
            </a:extLst>
          </p:cNvPr>
          <p:cNvSpPr/>
          <p:nvPr/>
        </p:nvSpPr>
        <p:spPr>
          <a:xfrm rot="5400000">
            <a:off x="4310385" y="950210"/>
            <a:ext cx="523222" cy="32481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DB85ABEB-298E-41FA-BA43-8856B5AF10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95" y="2534115"/>
            <a:ext cx="2702206" cy="2111099"/>
          </a:xfrm>
          <a:prstGeom prst="rect">
            <a:avLst/>
          </a:prstGeom>
        </p:spPr>
      </p:pic>
      <p:pic>
        <p:nvPicPr>
          <p:cNvPr id="9" name="Immagine 8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8D2B9C22-1CF2-49C4-BE27-6FD87ACA3D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6" y="2533110"/>
            <a:ext cx="3172612" cy="21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8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44A47-0603-4F20-A9FB-5A09C4FC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898" y="136757"/>
            <a:ext cx="2934202" cy="954107"/>
          </a:xfrm>
        </p:spPr>
        <p:txBody>
          <a:bodyPr/>
          <a:lstStyle/>
          <a:p>
            <a:pPr algn="ctr"/>
            <a:r>
              <a:rPr lang="it-IT" dirty="0"/>
              <a:t>ELECTRONICS</a:t>
            </a:r>
            <a:br>
              <a:rPr lang="it-IT" dirty="0"/>
            </a:br>
            <a:r>
              <a:rPr lang="it-IT" sz="1400" dirty="0" err="1"/>
              <a:t>We</a:t>
            </a:r>
            <a:r>
              <a:rPr lang="it-IT" sz="1400" dirty="0"/>
              <a:t> are </a:t>
            </a:r>
            <a:r>
              <a:rPr lang="it-IT" sz="1400" dirty="0" err="1"/>
              <a:t>searching</a:t>
            </a:r>
            <a:r>
              <a:rPr lang="it-IT" sz="1400" dirty="0"/>
              <a:t> for </a:t>
            </a:r>
            <a:r>
              <a:rPr lang="it-IT" sz="1400" dirty="0" err="1"/>
              <a:t>students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:</a:t>
            </a:r>
            <a:br>
              <a:rPr lang="it-IT" sz="1400" dirty="0"/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667DA3-729F-4E6B-A081-304512C3D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938288"/>
            <a:ext cx="7543799" cy="2471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experience</a:t>
            </a:r>
            <a:r>
              <a:rPr lang="it-IT" dirty="0">
                <a:solidFill>
                  <a:schemeClr val="bg1"/>
                </a:solidFill>
              </a:rPr>
              <a:t> in </a:t>
            </a:r>
            <a:r>
              <a:rPr lang="it-IT" dirty="0" err="1">
                <a:solidFill>
                  <a:schemeClr val="bg1"/>
                </a:solidFill>
              </a:rPr>
              <a:t>kicad</a:t>
            </a:r>
            <a:r>
              <a:rPr lang="it-IT" dirty="0">
                <a:solidFill>
                  <a:schemeClr val="bg1"/>
                </a:solidFill>
              </a:rPr>
              <a:t> (or alternative tools for the design of </a:t>
            </a:r>
            <a:r>
              <a:rPr lang="it-IT" dirty="0" err="1">
                <a:solidFill>
                  <a:schemeClr val="bg1"/>
                </a:solidFill>
              </a:rPr>
              <a:t>electric</a:t>
            </a:r>
            <a:r>
              <a:rPr lang="it-IT" dirty="0">
                <a:solidFill>
                  <a:schemeClr val="bg1"/>
                </a:solidFill>
              </a:rPr>
              <a:t> board)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Know </a:t>
            </a:r>
            <a:r>
              <a:rPr lang="it-IT" dirty="0" err="1">
                <a:solidFill>
                  <a:schemeClr val="bg1"/>
                </a:solidFill>
              </a:rPr>
              <a:t>how</a:t>
            </a:r>
            <a:r>
              <a:rPr lang="it-IT" dirty="0">
                <a:solidFill>
                  <a:schemeClr val="bg1"/>
                </a:solidFill>
              </a:rPr>
              <a:t> to work with </a:t>
            </a:r>
            <a:r>
              <a:rPr lang="it-IT" dirty="0" err="1">
                <a:solidFill>
                  <a:schemeClr val="bg1"/>
                </a:solidFill>
              </a:rPr>
              <a:t>microcontrollers</a:t>
            </a:r>
            <a:r>
              <a:rPr lang="it-IT" dirty="0">
                <a:solidFill>
                  <a:schemeClr val="bg1"/>
                </a:solidFill>
              </a:rPr>
              <a:t> (Arduino, </a:t>
            </a:r>
            <a:r>
              <a:rPr lang="it-IT" dirty="0" err="1">
                <a:solidFill>
                  <a:schemeClr val="bg1"/>
                </a:solidFill>
              </a:rPr>
              <a:t>Teensy</a:t>
            </a:r>
            <a:r>
              <a:rPr lang="it-IT" dirty="0">
                <a:solidFill>
                  <a:schemeClr val="bg1"/>
                </a:solidFill>
              </a:rPr>
              <a:t>, eps32, smt32, rp2040)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basic</a:t>
            </a:r>
            <a:r>
              <a:rPr lang="it-IT" dirty="0">
                <a:solidFill>
                  <a:schemeClr val="bg1"/>
                </a:solidFill>
              </a:rPr>
              <a:t> knowledge in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Have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basic</a:t>
            </a:r>
            <a:r>
              <a:rPr lang="it-IT" dirty="0">
                <a:solidFill>
                  <a:schemeClr val="bg1"/>
                </a:solidFill>
              </a:rPr>
              <a:t> knowledge in </a:t>
            </a:r>
            <a:r>
              <a:rPr lang="it-IT" dirty="0" err="1">
                <a:solidFill>
                  <a:schemeClr val="bg1"/>
                </a:solidFill>
              </a:rPr>
              <a:t>telecomunication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experience</a:t>
            </a:r>
            <a:r>
              <a:rPr lang="it-IT" dirty="0">
                <a:solidFill>
                  <a:schemeClr val="bg1"/>
                </a:solidFill>
              </a:rPr>
              <a:t> with </a:t>
            </a:r>
            <a:r>
              <a:rPr lang="it-IT" dirty="0" err="1">
                <a:solidFill>
                  <a:schemeClr val="bg1"/>
                </a:solidFill>
              </a:rPr>
              <a:t>LoRa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MavLink</a:t>
            </a:r>
            <a:r>
              <a:rPr lang="it-IT" dirty="0">
                <a:solidFill>
                  <a:schemeClr val="bg1"/>
                </a:solidFill>
              </a:rPr>
              <a:t> or </a:t>
            </a:r>
            <a:r>
              <a:rPr lang="it-IT" dirty="0" err="1">
                <a:solidFill>
                  <a:schemeClr val="bg1"/>
                </a:solidFill>
              </a:rPr>
              <a:t>other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protocols</a:t>
            </a:r>
            <a:r>
              <a:rPr lang="it-IT" dirty="0">
                <a:solidFill>
                  <a:schemeClr val="bg1"/>
                </a:solidFill>
              </a:rPr>
              <a:t> 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u="sng" dirty="0">
                <a:solidFill>
                  <a:schemeClr val="bg1"/>
                </a:solidFill>
              </a:rPr>
              <a:t>WANT TO PUT THEMSELVES OUT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u="sng" dirty="0">
                <a:solidFill>
                  <a:schemeClr val="bg1"/>
                </a:solidFill>
              </a:rPr>
              <a:t>WANT TO LEARN BY DOING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BA3B7367-A7B7-4882-A82E-D4CF8A187EF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1400" y="136757"/>
            <a:ext cx="1478399" cy="739977"/>
          </a:xfrm>
          <a:prstGeom prst="rect">
            <a:avLst/>
          </a:prstGeom>
        </p:spPr>
      </p:pic>
      <p:pic>
        <p:nvPicPr>
          <p:cNvPr id="5" name="Immagine 4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042AED58-C749-4E3B-8527-BD983300D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87" y="3409950"/>
            <a:ext cx="2460222" cy="1230111"/>
          </a:xfrm>
          <a:prstGeom prst="rect">
            <a:avLst/>
          </a:prstGeom>
        </p:spPr>
      </p:pic>
      <p:pic>
        <p:nvPicPr>
          <p:cNvPr id="7" name="Immagine 6" descr="Immagine che contiene testo, tabellonesegnapunti, targa&#10;&#10;Descrizione generata automaticamente">
            <a:extLst>
              <a:ext uri="{FF2B5EF4-FFF2-40B4-BE49-F238E27FC236}">
                <a16:creationId xmlns:a16="http://schemas.microsoft.com/office/drawing/2014/main" id="{D02B0A38-18A5-4575-9E66-A608A03F0A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852" y="2479888"/>
            <a:ext cx="2428661" cy="22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2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</a:t>
            </a:r>
            <a:r>
              <a:rPr lang="it-IT" spc="185" dirty="0"/>
              <a:t>2</a:t>
            </a:r>
            <a:r>
              <a:rPr spc="185" dirty="0"/>
              <a:t>-202</a:t>
            </a:r>
            <a:r>
              <a:rPr lang="it-IT" spc="185" dirty="0"/>
              <a:t>3</a:t>
            </a:r>
            <a:endParaRPr spc="185" dirty="0"/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1177" y="2585032"/>
            <a:ext cx="1260475" cy="69051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412750" marR="228600" indent="-175895" algn="ctr">
              <a:lnSpc>
                <a:spcPts val="1650"/>
              </a:lnSpc>
              <a:spcBef>
                <a:spcPts val="1040"/>
              </a:spcBef>
            </a:pPr>
            <a:r>
              <a:rPr lang="it-IT" sz="1400" b="1" spc="140" dirty="0">
                <a:latin typeface="Calibri"/>
                <a:cs typeface="Calibri"/>
              </a:rPr>
              <a:t>June</a:t>
            </a:r>
            <a:endParaRPr lang="it-IT" sz="1400" b="1" spc="110" dirty="0">
              <a:latin typeface="Calibri"/>
              <a:cs typeface="Calibri"/>
            </a:endParaRPr>
          </a:p>
          <a:p>
            <a:pPr marL="412750" marR="228600" indent="-175895" algn="ctr">
              <a:lnSpc>
                <a:spcPts val="1650"/>
              </a:lnSpc>
              <a:spcBef>
                <a:spcPts val="1040"/>
              </a:spcBef>
            </a:pPr>
            <a:r>
              <a:rPr sz="1400" b="1" spc="145" dirty="0">
                <a:latin typeface="Calibri"/>
                <a:cs typeface="Calibri"/>
              </a:rPr>
              <a:t>2022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4901" y="2551012"/>
            <a:ext cx="1260475" cy="69051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412750" marR="224154" indent="-180340" algn="ctr">
              <a:lnSpc>
                <a:spcPts val="1650"/>
              </a:lnSpc>
              <a:spcBef>
                <a:spcPts val="1040"/>
              </a:spcBef>
            </a:pPr>
            <a:r>
              <a:rPr sz="1400" b="1" spc="160" dirty="0">
                <a:latin typeface="Calibri"/>
                <a:cs typeface="Calibri"/>
              </a:rPr>
              <a:t>Sep</a:t>
            </a:r>
            <a:endParaRPr lang="it-IT" sz="1400" b="1" spc="160" dirty="0">
              <a:latin typeface="Calibri"/>
              <a:cs typeface="Calibri"/>
            </a:endParaRPr>
          </a:p>
          <a:p>
            <a:pPr marL="412750" marR="224154" indent="-180340" algn="ctr">
              <a:lnSpc>
                <a:spcPts val="1650"/>
              </a:lnSpc>
              <a:spcBef>
                <a:spcPts val="1040"/>
              </a:spcBef>
            </a:pPr>
            <a:r>
              <a:rPr sz="1400" b="1" spc="145" dirty="0">
                <a:latin typeface="Calibri"/>
                <a:cs typeface="Calibri"/>
              </a:rPr>
              <a:t>2022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1177" y="3407509"/>
            <a:ext cx="1260475" cy="1117600"/>
          </a:xfrm>
          <a:prstGeom prst="rect">
            <a:avLst/>
          </a:prstGeom>
          <a:solidFill>
            <a:srgbClr val="999999"/>
          </a:solidFill>
          <a:ln w="9524">
            <a:solidFill>
              <a:srgbClr val="595959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Times New Roman"/>
              <a:cs typeface="Times New Roman"/>
            </a:endParaRPr>
          </a:p>
          <a:p>
            <a:pPr marL="163830" marR="155575" indent="123189">
              <a:lnSpc>
                <a:spcPts val="1650"/>
              </a:lnSpc>
            </a:pPr>
            <a:r>
              <a:rPr sz="1400" b="1" spc="165" dirty="0">
                <a:latin typeface="Calibri"/>
                <a:cs typeface="Calibri"/>
              </a:rPr>
              <a:t>Testing </a:t>
            </a:r>
            <a:r>
              <a:rPr sz="1400" b="1" spc="170" dirty="0">
                <a:latin typeface="Calibri"/>
                <a:cs typeface="Calibri"/>
              </a:rPr>
              <a:t> </a:t>
            </a:r>
            <a:r>
              <a:rPr sz="1400" b="1" spc="240" dirty="0">
                <a:latin typeface="Calibri"/>
                <a:cs typeface="Calibri"/>
              </a:rPr>
              <a:t>cam</a:t>
            </a:r>
            <a:r>
              <a:rPr sz="1400" b="1" spc="210" dirty="0">
                <a:latin typeface="Calibri"/>
                <a:cs typeface="Calibri"/>
              </a:rPr>
              <a:t>p</a:t>
            </a:r>
            <a:r>
              <a:rPr sz="1400" b="1" spc="195" dirty="0">
                <a:latin typeface="Calibri"/>
                <a:cs typeface="Calibri"/>
              </a:rPr>
              <a:t>aign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4901" y="3434324"/>
            <a:ext cx="1260475" cy="1117600"/>
          </a:xfrm>
          <a:prstGeom prst="rect">
            <a:avLst/>
          </a:prstGeom>
          <a:solidFill>
            <a:srgbClr val="999999"/>
          </a:solidFill>
          <a:ln w="9524">
            <a:solidFill>
              <a:srgbClr val="595959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150495" marR="142240" indent="-635" algn="ctr">
              <a:lnSpc>
                <a:spcPts val="1650"/>
              </a:lnSpc>
              <a:spcBef>
                <a:spcPts val="1120"/>
              </a:spcBef>
            </a:pPr>
            <a:r>
              <a:rPr sz="1400" b="1" spc="215" dirty="0">
                <a:latin typeface="Calibri"/>
                <a:cs typeface="Calibri"/>
              </a:rPr>
              <a:t>Launch </a:t>
            </a:r>
            <a:r>
              <a:rPr sz="1400" b="1" spc="220" dirty="0">
                <a:latin typeface="Calibri"/>
                <a:cs typeface="Calibri"/>
              </a:rPr>
              <a:t> </a:t>
            </a:r>
            <a:r>
              <a:rPr sz="1400" b="1" spc="215" dirty="0">
                <a:latin typeface="Calibri"/>
                <a:cs typeface="Calibri"/>
              </a:rPr>
              <a:t>campaign </a:t>
            </a:r>
            <a:r>
              <a:rPr sz="1400" b="1" spc="-305" dirty="0">
                <a:latin typeface="Calibri"/>
                <a:cs typeface="Calibri"/>
              </a:rPr>
              <a:t> </a:t>
            </a:r>
            <a:r>
              <a:rPr sz="1400" b="1" spc="150" dirty="0">
                <a:latin typeface="Calibri"/>
                <a:cs typeface="Calibri"/>
              </a:rPr>
              <a:t>(Medi</a:t>
            </a:r>
            <a:r>
              <a:rPr sz="1400" b="1" spc="120" dirty="0">
                <a:latin typeface="Calibri"/>
                <a:cs typeface="Calibri"/>
              </a:rPr>
              <a:t>c</a:t>
            </a:r>
            <a:r>
              <a:rPr sz="1400" b="1" spc="100" dirty="0">
                <a:latin typeface="Calibri"/>
                <a:cs typeface="Calibri"/>
              </a:rPr>
              <a:t>ina,  </a:t>
            </a:r>
            <a:r>
              <a:rPr sz="1400" b="1" spc="195" dirty="0">
                <a:latin typeface="Calibri"/>
                <a:cs typeface="Calibri"/>
              </a:rPr>
              <a:t>BO)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2347" y="3434324"/>
            <a:ext cx="1355376" cy="1125244"/>
          </a:xfrm>
          <a:prstGeom prst="rect">
            <a:avLst/>
          </a:prstGeom>
          <a:solidFill>
            <a:srgbClr val="999999"/>
          </a:solidFill>
          <a:ln w="9524">
            <a:solidFill>
              <a:srgbClr val="595959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08585" marR="100330" indent="-635" algn="ctr">
              <a:lnSpc>
                <a:spcPts val="1650"/>
              </a:lnSpc>
            </a:pPr>
            <a:r>
              <a:rPr lang="it-IT" sz="1400" b="1" spc="229" dirty="0">
                <a:latin typeface="Calibri"/>
                <a:cs typeface="Calibri"/>
              </a:rPr>
              <a:t>Definition of new milestones</a:t>
            </a:r>
            <a:endParaRPr lang="it-IT" sz="1400" b="1" spc="215" dirty="0">
              <a:latin typeface="Calibri"/>
              <a:cs typeface="Calibri"/>
            </a:endParaRPr>
          </a:p>
          <a:p>
            <a:pPr marL="108585" marR="100330" indent="-635" algn="ctr">
              <a:lnSpc>
                <a:spcPts val="1650"/>
              </a:lnSpc>
            </a:pPr>
            <a:endParaRPr lang="it-IT" sz="1400" b="1" spc="215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15572" y="1117119"/>
            <a:ext cx="2513965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10"/>
              </a:lnSpc>
              <a:spcBef>
                <a:spcPts val="100"/>
              </a:spcBef>
            </a:pPr>
            <a:r>
              <a:rPr sz="3200" b="1" spc="6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2270"/>
              </a:lnSpc>
            </a:pPr>
            <a:r>
              <a:rPr sz="2000" b="1" spc="229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200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240" dirty="0">
                <a:solidFill>
                  <a:srgbClr val="FFFFFF"/>
                </a:solidFill>
                <a:latin typeface="Calibri"/>
                <a:cs typeface="Calibri"/>
              </a:rPr>
              <a:t>milestones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47383E2C-6736-417C-9EAC-D22B229E974A}"/>
              </a:ext>
            </a:extLst>
          </p:cNvPr>
          <p:cNvSpPr txBox="1"/>
          <p:nvPr/>
        </p:nvSpPr>
        <p:spPr>
          <a:xfrm>
            <a:off x="4778625" y="2551012"/>
            <a:ext cx="1260475" cy="69051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412750" marR="224154" indent="-180340" algn="ctr">
              <a:lnSpc>
                <a:spcPts val="1650"/>
              </a:lnSpc>
              <a:spcBef>
                <a:spcPts val="1040"/>
              </a:spcBef>
            </a:pPr>
            <a:r>
              <a:rPr lang="it-IT" sz="1400" b="1" spc="204" dirty="0" err="1">
                <a:latin typeface="Calibri"/>
                <a:cs typeface="Calibri"/>
              </a:rPr>
              <a:t>Oct</a:t>
            </a:r>
            <a:endParaRPr lang="it-IT" sz="1400" b="1" spc="204" dirty="0">
              <a:latin typeface="Calibri"/>
              <a:cs typeface="Calibri"/>
            </a:endParaRPr>
          </a:p>
          <a:p>
            <a:pPr marL="412750" marR="224154" indent="-180340" algn="ctr">
              <a:lnSpc>
                <a:spcPts val="1650"/>
              </a:lnSpc>
              <a:spcBef>
                <a:spcPts val="1040"/>
              </a:spcBef>
            </a:pPr>
            <a:r>
              <a:rPr lang="it-IT" sz="1400" b="1" spc="204" dirty="0">
                <a:latin typeface="Calibri"/>
                <a:cs typeface="Calibri"/>
              </a:rPr>
              <a:t>2022</a:t>
            </a:r>
            <a:endParaRPr lang="it-IT" sz="1400" dirty="0">
              <a:latin typeface="Calibri"/>
              <a:cs typeface="Calibri"/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A7BBF355-95E2-41D7-96FA-B57300B8397A}"/>
              </a:ext>
            </a:extLst>
          </p:cNvPr>
          <p:cNvSpPr txBox="1"/>
          <p:nvPr/>
        </p:nvSpPr>
        <p:spPr>
          <a:xfrm>
            <a:off x="6452349" y="2551012"/>
            <a:ext cx="1355376" cy="690510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412750" marR="224154" indent="-180340" algn="ctr">
              <a:lnSpc>
                <a:spcPts val="1650"/>
              </a:lnSpc>
              <a:spcBef>
                <a:spcPts val="1040"/>
              </a:spcBef>
            </a:pPr>
            <a:r>
              <a:rPr lang="it-IT" sz="1400" b="1" spc="204" dirty="0" err="1">
                <a:latin typeface="Calibri"/>
                <a:cs typeface="Calibri"/>
              </a:rPr>
              <a:t>Nov-Dec</a:t>
            </a:r>
            <a:endParaRPr lang="it-IT" sz="1400" b="1" spc="160" dirty="0">
              <a:latin typeface="Calibri"/>
              <a:cs typeface="Calibri"/>
            </a:endParaRPr>
          </a:p>
          <a:p>
            <a:pPr marL="412750" marR="224154" indent="-180340" algn="ctr">
              <a:lnSpc>
                <a:spcPts val="1650"/>
              </a:lnSpc>
              <a:spcBef>
                <a:spcPts val="1040"/>
              </a:spcBef>
            </a:pPr>
            <a:r>
              <a:rPr lang="it-IT" sz="1400" b="1" spc="160" dirty="0">
                <a:latin typeface="Calibri"/>
                <a:cs typeface="Calibri"/>
              </a:rPr>
              <a:t>2022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E32CD951-DA6B-420A-B3C8-A86D1736F160}"/>
              </a:ext>
            </a:extLst>
          </p:cNvPr>
          <p:cNvSpPr txBox="1"/>
          <p:nvPr/>
        </p:nvSpPr>
        <p:spPr>
          <a:xfrm>
            <a:off x="4778624" y="3434324"/>
            <a:ext cx="1260475" cy="1149610"/>
          </a:xfrm>
          <a:prstGeom prst="rect">
            <a:avLst/>
          </a:prstGeom>
          <a:solidFill>
            <a:srgbClr val="999999"/>
          </a:solidFill>
          <a:ln w="9524">
            <a:solidFill>
              <a:srgbClr val="595959"/>
            </a:solidFill>
          </a:ln>
        </p:spPr>
        <p:txBody>
          <a:bodyPr vert="horz" wrap="square" lIns="0" tIns="142240" rIns="0" bIns="0" rtlCol="0">
            <a:spAutoFit/>
          </a:bodyPr>
          <a:lstStyle/>
          <a:p>
            <a:pPr marL="150495" marR="142240" indent="-635" algn="ctr">
              <a:lnSpc>
                <a:spcPts val="1650"/>
              </a:lnSpc>
              <a:spcBef>
                <a:spcPts val="1120"/>
              </a:spcBef>
            </a:pPr>
            <a:r>
              <a:rPr lang="it-IT" sz="1400" b="1" spc="215" dirty="0">
                <a:latin typeface="Calibri"/>
                <a:cs typeface="Calibri"/>
              </a:rPr>
              <a:t>Check of the </a:t>
            </a:r>
            <a:r>
              <a:rPr lang="it-IT" sz="1400" b="1" spc="215" dirty="0" err="1">
                <a:latin typeface="Calibri"/>
                <a:cs typeface="Calibri"/>
              </a:rPr>
              <a:t>results</a:t>
            </a:r>
            <a:endParaRPr lang="it-IT" sz="1400" b="1" spc="215" dirty="0">
              <a:latin typeface="Calibri"/>
              <a:cs typeface="Calibri"/>
            </a:endParaRPr>
          </a:p>
          <a:p>
            <a:pPr marL="150495" marR="142240" indent="-635" algn="ctr">
              <a:lnSpc>
                <a:spcPts val="1650"/>
              </a:lnSpc>
              <a:spcBef>
                <a:spcPts val="1120"/>
              </a:spcBef>
            </a:pP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</a:t>
            </a:r>
            <a:r>
              <a:rPr lang="it-IT" spc="185" dirty="0"/>
              <a:t>2</a:t>
            </a:r>
            <a:r>
              <a:rPr spc="185" dirty="0"/>
              <a:t>-202</a:t>
            </a:r>
            <a:r>
              <a:rPr lang="it-IT" spc="185" dirty="0"/>
              <a:t>3</a:t>
            </a:r>
            <a:endParaRPr spc="185" dirty="0"/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15572" y="1117119"/>
            <a:ext cx="2513965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3710"/>
              </a:lnSpc>
              <a:spcBef>
                <a:spcPts val="100"/>
              </a:spcBef>
            </a:pPr>
            <a:r>
              <a:rPr sz="3200" b="1" spc="6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2270"/>
              </a:lnSpc>
            </a:pPr>
            <a:r>
              <a:rPr sz="2000" b="1" spc="229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200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240" dirty="0">
                <a:solidFill>
                  <a:srgbClr val="FFFFFF"/>
                </a:solidFill>
                <a:latin typeface="Calibri"/>
                <a:cs typeface="Calibri"/>
              </a:rPr>
              <a:t>milestones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FE2E6A9-963C-4C96-84C6-00D8DDAC5213}"/>
              </a:ext>
            </a:extLst>
          </p:cNvPr>
          <p:cNvSpPr txBox="1"/>
          <p:nvPr/>
        </p:nvSpPr>
        <p:spPr>
          <a:xfrm>
            <a:off x="2023913" y="2110085"/>
            <a:ext cx="20574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launch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Campaign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</a:t>
            </a:r>
          </a:p>
          <a:p>
            <a:pPr algn="ctr"/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-Sep 2023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8E907ACC-B669-49D8-AC1B-D18D8D8854E7}"/>
              </a:ext>
            </a:extLst>
          </p:cNvPr>
          <p:cNvSpPr/>
          <p:nvPr/>
        </p:nvSpPr>
        <p:spPr>
          <a:xfrm>
            <a:off x="4204854" y="2340690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AA91D1F-43E6-4CB5-9D54-BACFE65C9209}"/>
              </a:ext>
            </a:extLst>
          </p:cNvPr>
          <p:cNvSpPr txBox="1"/>
          <p:nvPr/>
        </p:nvSpPr>
        <p:spPr>
          <a:xfrm>
            <a:off x="5306804" y="2110085"/>
            <a:ext cx="20574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EuRoC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Competition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</a:t>
            </a:r>
          </a:p>
          <a:p>
            <a:pPr algn="ctr"/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2023</a:t>
            </a:r>
          </a:p>
        </p:txBody>
      </p:sp>
      <p:pic>
        <p:nvPicPr>
          <p:cNvPr id="18" name="Immagine 17" descr="Immagine che contiene esterni, erba, cielo, campo&#10;&#10;Descrizione generata automaticamente">
            <a:extLst>
              <a:ext uri="{FF2B5EF4-FFF2-40B4-BE49-F238E27FC236}">
                <a16:creationId xmlns:a16="http://schemas.microsoft.com/office/drawing/2014/main" id="{81B491FC-EAAD-4B63-A3DE-5CA42301B5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64035"/>
            <a:ext cx="2282198" cy="152194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C44FD50-4637-4FDA-9BE4-0416F4C189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13" y="3241521"/>
            <a:ext cx="3996342" cy="152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9946" y="1117119"/>
            <a:ext cx="1664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spc="57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6675" y="1870709"/>
            <a:ext cx="5870648" cy="29126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9946" y="1117119"/>
            <a:ext cx="1664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spc="57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7408" y="1907350"/>
            <a:ext cx="5449183" cy="29127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9946" y="1117119"/>
            <a:ext cx="1664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spc="57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84195" y="1875787"/>
            <a:ext cx="4375608" cy="28291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9946" y="1117119"/>
            <a:ext cx="16649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spc="570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6182" y="1882900"/>
            <a:ext cx="4871533" cy="2912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6555" y="1117119"/>
            <a:ext cx="1163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spc="550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899" y="1629548"/>
            <a:ext cx="1569085" cy="22644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404495">
              <a:lnSpc>
                <a:spcPct val="100000"/>
              </a:lnSpc>
              <a:spcBef>
                <a:spcPts val="509"/>
              </a:spcBef>
            </a:pPr>
            <a:r>
              <a:rPr sz="1400" b="1" spc="114" dirty="0">
                <a:solidFill>
                  <a:srgbClr val="FFFFFF"/>
                </a:solidFill>
                <a:latin typeface="Calibri"/>
                <a:cs typeface="Calibri"/>
              </a:rPr>
              <a:t>2019-20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15"/>
              </a:spcBef>
            </a:pP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Alberto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Scomparin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Davide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Vertuani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Alberto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Modesti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Lorenzo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Gerolin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Jasmine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Giacomelli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Giacomo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Moresco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Michele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libri"/>
                <a:cs typeface="Calibri"/>
              </a:rPr>
              <a:t>Cogo </a:t>
            </a:r>
            <a:r>
              <a:rPr sz="140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Raﬀaele 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Donazzon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Jacopo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Irone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6049" y="1845122"/>
            <a:ext cx="1513840" cy="224599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440"/>
              </a:spcBef>
            </a:pPr>
            <a:r>
              <a:rPr sz="1400" b="1" spc="105" dirty="0">
                <a:solidFill>
                  <a:srgbClr val="FFFFFF"/>
                </a:solidFill>
                <a:latin typeface="Calibri"/>
                <a:cs typeface="Calibri"/>
              </a:rPr>
              <a:t>2020-21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340"/>
              </a:spcBef>
            </a:pPr>
            <a:r>
              <a:rPr sz="1400" spc="30" dirty="0">
                <a:solidFill>
                  <a:srgbClr val="B7B7B7"/>
                </a:solidFill>
                <a:latin typeface="Calibri"/>
                <a:cs typeface="Calibri"/>
              </a:rPr>
              <a:t>Alberto </a:t>
            </a:r>
            <a:r>
              <a:rPr sz="1400" spc="75" dirty="0">
                <a:solidFill>
                  <a:srgbClr val="B7B7B7"/>
                </a:solidFill>
                <a:latin typeface="Calibri"/>
                <a:cs typeface="Calibri"/>
              </a:rPr>
              <a:t>Scomparin </a:t>
            </a:r>
            <a:r>
              <a:rPr sz="1400" spc="-30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B7B7B7"/>
                </a:solidFill>
                <a:latin typeface="Calibri"/>
                <a:cs typeface="Calibri"/>
              </a:rPr>
              <a:t>Lorenzo </a:t>
            </a:r>
            <a:r>
              <a:rPr sz="1400" spc="30" dirty="0">
                <a:solidFill>
                  <a:srgbClr val="B7B7B7"/>
                </a:solidFill>
                <a:latin typeface="Calibri"/>
                <a:cs typeface="Calibri"/>
              </a:rPr>
              <a:t>Gerolin </a:t>
            </a:r>
            <a:r>
              <a:rPr sz="1400" spc="3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B7B7B7"/>
                </a:solidFill>
                <a:latin typeface="Calibri"/>
                <a:cs typeface="Calibri"/>
              </a:rPr>
              <a:t>Raﬀaele </a:t>
            </a:r>
            <a:r>
              <a:rPr sz="1400" spc="75" dirty="0">
                <a:solidFill>
                  <a:srgbClr val="B7B7B7"/>
                </a:solidFill>
                <a:latin typeface="Calibri"/>
                <a:cs typeface="Calibri"/>
              </a:rPr>
              <a:t>Donazzon </a:t>
            </a:r>
            <a:r>
              <a:rPr sz="1400" spc="-30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1400" spc="120" dirty="0">
                <a:solidFill>
                  <a:srgbClr val="B7B7B7"/>
                </a:solidFill>
                <a:latin typeface="Calibri"/>
                <a:cs typeface="Calibri"/>
              </a:rPr>
              <a:t>Jacopo</a:t>
            </a:r>
            <a:r>
              <a:rPr sz="1400" spc="170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B7B7B7"/>
                </a:solidFill>
                <a:latin typeface="Calibri"/>
                <a:cs typeface="Calibri"/>
              </a:rPr>
              <a:t>Irone </a:t>
            </a:r>
            <a:r>
              <a:rPr sz="1400" spc="25" dirty="0">
                <a:solidFill>
                  <a:srgbClr val="B7B7B7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Paolo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Bertosin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Matteo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Fiorio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Lorenzo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Fiorese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Massimo 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Dau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Andrea 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 Lorenzi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1261" y="2145125"/>
            <a:ext cx="701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solidFill>
                  <a:srgbClr val="FFFFFF"/>
                </a:solidFill>
                <a:latin typeface="Calibri"/>
                <a:cs typeface="Calibri"/>
              </a:rPr>
              <a:t>2021-22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1725" y="2573493"/>
            <a:ext cx="148336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120" dirty="0">
                <a:solidFill>
                  <a:srgbClr val="CCCCCC"/>
                </a:solidFill>
                <a:latin typeface="Calibri"/>
                <a:cs typeface="Calibri"/>
              </a:rPr>
              <a:t>Jacopo </a:t>
            </a:r>
            <a:r>
              <a:rPr sz="1400" spc="20" dirty="0">
                <a:solidFill>
                  <a:srgbClr val="CCCCCC"/>
                </a:solidFill>
                <a:latin typeface="Calibri"/>
                <a:cs typeface="Calibri"/>
              </a:rPr>
              <a:t>Irone </a:t>
            </a:r>
            <a:r>
              <a:rPr sz="1400" spc="25" dirty="0">
                <a:solidFill>
                  <a:srgbClr val="CCCCCC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CCCCCC"/>
                </a:solidFill>
                <a:latin typeface="Calibri"/>
                <a:cs typeface="Calibri"/>
              </a:rPr>
              <a:t>Matteo</a:t>
            </a:r>
            <a:r>
              <a:rPr sz="1400" spc="60" dirty="0">
                <a:solidFill>
                  <a:srgbClr val="CCCCCC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CCCCCC"/>
                </a:solidFill>
                <a:latin typeface="Calibri"/>
                <a:cs typeface="Calibri"/>
              </a:rPr>
              <a:t>Fiorio </a:t>
            </a:r>
            <a:r>
              <a:rPr sz="1400" spc="40" dirty="0">
                <a:solidFill>
                  <a:srgbClr val="CCCCCC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CCCCCC"/>
                </a:solidFill>
                <a:latin typeface="Calibri"/>
                <a:cs typeface="Calibri"/>
              </a:rPr>
              <a:t>Lorenzo </a:t>
            </a:r>
            <a:r>
              <a:rPr sz="1400" spc="55" dirty="0">
                <a:solidFill>
                  <a:srgbClr val="CCCCCC"/>
                </a:solidFill>
                <a:latin typeface="Calibri"/>
                <a:cs typeface="Calibri"/>
              </a:rPr>
              <a:t>Fiorese </a:t>
            </a:r>
            <a:r>
              <a:rPr sz="1400" spc="60" dirty="0">
                <a:solidFill>
                  <a:srgbClr val="CCCCCC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CCCCCC"/>
                </a:solidFill>
                <a:latin typeface="Calibri"/>
                <a:cs typeface="Calibri"/>
              </a:rPr>
              <a:t>Massimo </a:t>
            </a:r>
            <a:r>
              <a:rPr sz="1400" spc="75" dirty="0">
                <a:solidFill>
                  <a:srgbClr val="CCCCCC"/>
                </a:solidFill>
                <a:latin typeface="Calibri"/>
                <a:cs typeface="Calibri"/>
              </a:rPr>
              <a:t>Dau </a:t>
            </a:r>
            <a:r>
              <a:rPr sz="1400" spc="80" dirty="0">
                <a:solidFill>
                  <a:srgbClr val="CCCCCC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CCCCCC"/>
                </a:solidFill>
                <a:latin typeface="Calibri"/>
                <a:cs typeface="Calibri"/>
              </a:rPr>
              <a:t>Andrea </a:t>
            </a:r>
            <a:r>
              <a:rPr sz="1400" spc="85" dirty="0">
                <a:solidFill>
                  <a:srgbClr val="CCCCCC"/>
                </a:solidFill>
                <a:latin typeface="Calibri"/>
                <a:cs typeface="Calibri"/>
              </a:rPr>
              <a:t>De </a:t>
            </a:r>
            <a:r>
              <a:rPr sz="1400" spc="50" dirty="0">
                <a:solidFill>
                  <a:srgbClr val="CCCCCC"/>
                </a:solidFill>
                <a:latin typeface="Calibri"/>
                <a:cs typeface="Calibri"/>
              </a:rPr>
              <a:t>Lorenzi </a:t>
            </a:r>
            <a:r>
              <a:rPr sz="1400" spc="-305" dirty="0">
                <a:solidFill>
                  <a:srgbClr val="CCCCCC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Riccardo 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Casara </a:t>
            </a:r>
            <a:r>
              <a:rPr sz="14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Andrea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Pacilli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Mattia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Candelato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Marco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Dalla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Torre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19175" y="2653038"/>
            <a:ext cx="180149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FFFFFF"/>
                </a:solidFill>
                <a:latin typeface="Calibri"/>
                <a:cs typeface="Calibri"/>
              </a:rPr>
              <a:t>Luca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Brovedani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Alessandro 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Busato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Giulia  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Lana </a:t>
            </a:r>
            <a:r>
              <a:rPr sz="14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Alessandro </a:t>
            </a:r>
            <a:r>
              <a:rPr sz="1400" spc="95" dirty="0">
                <a:solidFill>
                  <a:srgbClr val="FFFFFF"/>
                </a:solidFill>
                <a:latin typeface="Calibri"/>
                <a:cs typeface="Calibri"/>
              </a:rPr>
              <a:t>Rampazzo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Calibri"/>
                <a:cs typeface="Calibri"/>
              </a:rPr>
              <a:t>Cosimo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Casotto 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Jacopo </a:t>
            </a:r>
            <a:r>
              <a:rPr sz="1400" spc="100" dirty="0">
                <a:solidFill>
                  <a:srgbClr val="FFFFFF"/>
                </a:solidFill>
                <a:latin typeface="Calibri"/>
                <a:cs typeface="Calibri"/>
              </a:rPr>
              <a:t>Cappozzo </a:t>
            </a:r>
            <a:r>
              <a:rPr sz="14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Matteo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Andriolo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Edoardo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Romani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110" dirty="0">
                <a:solidFill>
                  <a:srgbClr val="FFFFFF"/>
                </a:solidFill>
                <a:latin typeface="Calibri"/>
                <a:cs typeface="Calibri"/>
              </a:rPr>
              <a:t>Luca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Mancini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spc="150" dirty="0">
                <a:solidFill>
                  <a:srgbClr val="FF0000"/>
                </a:solidFill>
                <a:latin typeface="Calibri"/>
                <a:cs typeface="Calibri"/>
              </a:rPr>
              <a:t>you…?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0430" y="1117119"/>
            <a:ext cx="1163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spc="550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9275" y="2495288"/>
            <a:ext cx="42551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year.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founders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ﬁrst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leader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be </a:t>
            </a:r>
            <a:r>
              <a:rPr lang="it-IT" sz="1400" spc="70" dirty="0">
                <a:solidFill>
                  <a:srgbClr val="FFFFFF"/>
                </a:solidFill>
                <a:latin typeface="Calibri"/>
                <a:cs typeface="Calibri"/>
              </a:rPr>
              <a:t>part of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project,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participants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is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at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record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high.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117119"/>
            <a:ext cx="914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3200" b="1" spc="77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449" y="1855873"/>
            <a:ext cx="1658620" cy="235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700" b="1" spc="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65" dirty="0">
                <a:solidFill>
                  <a:srgbClr val="FFFFFF"/>
                </a:solidFill>
                <a:latin typeface="Calibri"/>
                <a:cs typeface="Calibri"/>
              </a:rPr>
              <a:t>ransdisciplinary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9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1700" spc="90" dirty="0">
                <a:solidFill>
                  <a:srgbClr val="999999"/>
                </a:solidFill>
                <a:latin typeface="Calibri"/>
                <a:cs typeface="Calibri"/>
              </a:rPr>
              <a:t>ybrid</a:t>
            </a:r>
            <a:endParaRPr sz="1700">
              <a:latin typeface="Calibri"/>
              <a:cs typeface="Calibri"/>
            </a:endParaRPr>
          </a:p>
          <a:p>
            <a:pPr marL="12700" marR="671830">
              <a:lnSpc>
                <a:spcPct val="150000"/>
              </a:lnSpc>
            </a:pPr>
            <a:r>
              <a:rPr sz="1700" b="1" spc="1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1700" spc="110" dirty="0">
                <a:solidFill>
                  <a:srgbClr val="999999"/>
                </a:solidFill>
                <a:latin typeface="Calibri"/>
                <a:cs typeface="Calibri"/>
              </a:rPr>
              <a:t>ocket </a:t>
            </a:r>
            <a:r>
              <a:rPr sz="1700" spc="114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700" b="1" spc="22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1700" spc="30" dirty="0">
                <a:solidFill>
                  <a:srgbClr val="999999"/>
                </a:solidFill>
                <a:latin typeface="Calibri"/>
                <a:cs typeface="Calibri"/>
              </a:rPr>
              <a:t>niversity  </a:t>
            </a:r>
            <a:r>
              <a:rPr sz="1700" b="1" spc="7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1700" spc="75" dirty="0">
                <a:solidFill>
                  <a:srgbClr val="999999"/>
                </a:solidFill>
                <a:latin typeface="Calibri"/>
                <a:cs typeface="Calibri"/>
              </a:rPr>
              <a:t>tudents’ </a:t>
            </a:r>
            <a:r>
              <a:rPr sz="1700" spc="-37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1700" spc="55" dirty="0">
                <a:solidFill>
                  <a:srgbClr val="999999"/>
                </a:solidFill>
                <a:latin typeface="Calibri"/>
                <a:cs typeface="Calibri"/>
              </a:rPr>
              <a:t>raining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5025" y="2668087"/>
            <a:ext cx="30568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People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come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diﬀerent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backgrounds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disciplines.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integrates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skill</a:t>
            </a:r>
            <a:r>
              <a:rPr lang="it-IT" sz="1400" spc="4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spc="45" dirty="0" err="1">
                <a:solidFill>
                  <a:srgbClr val="FFFFFF"/>
                </a:solidFill>
                <a:latin typeface="Calibri"/>
                <a:cs typeface="Calibri"/>
              </a:rPr>
              <a:t>collaborating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towards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goal.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0430" y="1117119"/>
            <a:ext cx="1163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spc="550" dirty="0">
                <a:solidFill>
                  <a:srgbClr val="FFFFFF"/>
                </a:solidFill>
                <a:latin typeface="Calibri"/>
                <a:cs typeface="Calibri"/>
              </a:rPr>
              <a:t>HO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4575" y="2081288"/>
            <a:ext cx="6414025" cy="1944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joining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5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hard:</a:t>
            </a:r>
            <a:endParaRPr sz="1400" dirty="0">
              <a:latin typeface="Calibri"/>
              <a:cs typeface="Calibri"/>
            </a:endParaRPr>
          </a:p>
          <a:p>
            <a:pPr marL="469900" indent="-29781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lang="it-IT" sz="1400" spc="55" dirty="0">
                <a:solidFill>
                  <a:srgbClr val="FFFFFF"/>
                </a:solidFill>
                <a:latin typeface="Calibri"/>
                <a:cs typeface="Calibri"/>
              </a:rPr>
              <a:t> must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ﬁercely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135" dirty="0">
                <a:solidFill>
                  <a:srgbClr val="FFFFFF"/>
                </a:solidFill>
                <a:latin typeface="Calibri"/>
                <a:cs typeface="Calibri"/>
              </a:rPr>
              <a:t>chase</a:t>
            </a:r>
            <a:r>
              <a:rPr sz="14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goal and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mission</a:t>
            </a:r>
            <a:endParaRPr sz="1400" dirty="0">
              <a:latin typeface="Calibri"/>
              <a:cs typeface="Calibri"/>
            </a:endParaRPr>
          </a:p>
          <a:p>
            <a:pPr marL="469900" indent="-29781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lang="it-IT" sz="1400" spc="55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sz="1400" b="1" spc="120" dirty="0">
                <a:solidFill>
                  <a:srgbClr val="FFFFFF"/>
                </a:solidFill>
                <a:latin typeface="Calibri"/>
                <a:cs typeface="Calibri"/>
              </a:rPr>
              <a:t>become</a:t>
            </a:r>
            <a:r>
              <a:rPr sz="140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endParaRPr sz="1400" dirty="0">
              <a:latin typeface="Calibri"/>
              <a:cs typeface="Calibri"/>
            </a:endParaRPr>
          </a:p>
          <a:p>
            <a:pPr marL="469900" indent="-29781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lang="it-IT"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spc="65" dirty="0">
                <a:solidFill>
                  <a:srgbClr val="FFFFFF"/>
                </a:solidFill>
                <a:latin typeface="Calibri"/>
                <a:cs typeface="Calibri"/>
              </a:rPr>
              <a:t>must </a:t>
            </a:r>
            <a:r>
              <a:rPr lang="it-IT" sz="1400" spc="65" dirty="0" err="1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lang="it-IT"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95" dirty="0">
                <a:solidFill>
                  <a:srgbClr val="FFFFFF"/>
                </a:solidFill>
                <a:latin typeface="Calibri"/>
                <a:cs typeface="Calibri"/>
              </a:rPr>
              <a:t>stop</a:t>
            </a:r>
            <a:r>
              <a:rPr sz="140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don’t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know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something</a:t>
            </a:r>
            <a:endParaRPr sz="1400" dirty="0">
              <a:latin typeface="Calibri"/>
              <a:cs typeface="Calibri"/>
            </a:endParaRPr>
          </a:p>
          <a:p>
            <a:pPr marL="469900" indent="-29781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lang="it-IT" sz="1400" b="1" spc="30" dirty="0" err="1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lang="it-IT" sz="14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b="1" spc="30" dirty="0" err="1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40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fail</a:t>
            </a:r>
            <a:r>
              <a:rPr lang="it-IT"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spc="65" dirty="0" err="1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lang="it-IT" sz="1400" spc="65" dirty="0">
                <a:solidFill>
                  <a:srgbClr val="FFFFFF"/>
                </a:solidFill>
                <a:latin typeface="Calibri"/>
                <a:cs typeface="Calibri"/>
              </a:rPr>
              <a:t> must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40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140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85" dirty="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Failure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teacher.</a:t>
            </a:r>
            <a:endParaRPr sz="1400" dirty="0">
              <a:latin typeface="Calibri"/>
              <a:cs typeface="Calibri"/>
            </a:endParaRPr>
          </a:p>
          <a:p>
            <a:pPr marL="469900" indent="-29781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4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b="1" spc="105" dirty="0" err="1">
                <a:solidFill>
                  <a:srgbClr val="FFFFFF"/>
                </a:solidFill>
                <a:latin typeface="Calibri"/>
                <a:cs typeface="Calibri"/>
              </a:rPr>
              <a:t>colleagues</a:t>
            </a:r>
            <a:r>
              <a:rPr sz="140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FFFFFF"/>
                </a:solidFill>
                <a:latin typeface="Calibri"/>
                <a:cs typeface="Calibri"/>
              </a:rPr>
              <a:t>won’t</a:t>
            </a:r>
            <a:r>
              <a:rPr sz="140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70" dirty="0">
                <a:solidFill>
                  <a:srgbClr val="FFFFFF"/>
                </a:solidFill>
                <a:latin typeface="Calibri"/>
                <a:cs typeface="Calibri"/>
              </a:rPr>
              <a:t>repeat</a:t>
            </a:r>
            <a:r>
              <a:rPr sz="14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mistakes</a:t>
            </a:r>
            <a:endParaRPr sz="1400" dirty="0">
              <a:latin typeface="Calibri"/>
              <a:cs typeface="Calibri"/>
            </a:endParaRPr>
          </a:p>
          <a:p>
            <a:pPr marL="469900" indent="-297815">
              <a:lnSpc>
                <a:spcPct val="100000"/>
              </a:lnSpc>
              <a:buChar char="-"/>
              <a:tabLst>
                <a:tab pos="469265" algn="l"/>
                <a:tab pos="469900" algn="l"/>
              </a:tabLst>
            </a:pP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lang="it-IT" sz="1400" spc="70" dirty="0">
                <a:solidFill>
                  <a:srgbClr val="FFFFFF"/>
                </a:solidFill>
                <a:latin typeface="Calibri"/>
                <a:cs typeface="Calibri"/>
              </a:rPr>
              <a:t>’</a:t>
            </a:r>
            <a:r>
              <a:rPr lang="it-IT" sz="1400" spc="70" dirty="0" err="1">
                <a:solidFill>
                  <a:srgbClr val="FFFFFF"/>
                </a:solidFill>
                <a:latin typeface="Calibri"/>
                <a:cs typeface="Calibri"/>
              </a:rPr>
              <a:t>ll</a:t>
            </a:r>
            <a:r>
              <a:rPr lang="it-IT"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spc="70" dirty="0" err="1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lang="it-IT" sz="1400" spc="70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show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let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criticized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by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spc="60" dirty="0" err="1">
                <a:solidFill>
                  <a:srgbClr val="FFFFFF"/>
                </a:solidFill>
                <a:latin typeface="Calibri"/>
                <a:cs typeface="Calibri"/>
              </a:rPr>
              <a:t>peers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scares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you,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ok.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you’re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willing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do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anyway,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us.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9080" cy="5148580"/>
            <a:chOff x="0" y="0"/>
            <a:chExt cx="9149080" cy="5148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225" y="12225"/>
              <a:ext cx="9131935" cy="5131435"/>
            </a:xfrm>
            <a:custGeom>
              <a:avLst/>
              <a:gdLst/>
              <a:ahLst/>
              <a:cxnLst/>
              <a:rect l="l" t="t" r="r" b="b"/>
              <a:pathLst>
                <a:path w="9131935" h="5131435">
                  <a:moveTo>
                    <a:pt x="0" y="0"/>
                  </a:moveTo>
                  <a:lnTo>
                    <a:pt x="9131699" y="0"/>
                  </a:lnTo>
                  <a:lnTo>
                    <a:pt x="9131699" y="5131274"/>
                  </a:lnTo>
                  <a:lnTo>
                    <a:pt x="0" y="513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80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25" y="12225"/>
              <a:ext cx="9131935" cy="5131435"/>
            </a:xfrm>
            <a:custGeom>
              <a:avLst/>
              <a:gdLst/>
              <a:ahLst/>
              <a:cxnLst/>
              <a:rect l="l" t="t" r="r" b="b"/>
              <a:pathLst>
                <a:path w="9131935" h="5131435">
                  <a:moveTo>
                    <a:pt x="0" y="0"/>
                  </a:moveTo>
                  <a:lnTo>
                    <a:pt x="9131699" y="0"/>
                  </a:lnTo>
                  <a:lnTo>
                    <a:pt x="9131699" y="5131274"/>
                  </a:lnTo>
                </a:path>
                <a:path w="9131935" h="5131435">
                  <a:moveTo>
                    <a:pt x="0" y="51312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49" y="79127"/>
              <a:ext cx="1236655" cy="615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7525" y="13861"/>
              <a:ext cx="1478399" cy="73997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5744" y="1117119"/>
            <a:ext cx="4076700" cy="368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00"/>
              </a:spcBef>
            </a:pPr>
            <a:r>
              <a:rPr sz="3200" b="1" spc="610" dirty="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endParaRPr sz="3200">
              <a:latin typeface="Calibri"/>
              <a:cs typeface="Calibri"/>
            </a:endParaRPr>
          </a:p>
          <a:p>
            <a:pPr marL="7620" algn="ctr">
              <a:lnSpc>
                <a:spcPct val="100000"/>
              </a:lnSpc>
              <a:spcBef>
                <a:spcPts val="1720"/>
              </a:spcBef>
            </a:pPr>
            <a:r>
              <a:rPr sz="1400" i="1" spc="9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1400" i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50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1400" i="1" spc="30" dirty="0">
                <a:solidFill>
                  <a:srgbClr val="FFFFFF"/>
                </a:solidFill>
                <a:latin typeface="Calibri"/>
                <a:cs typeface="Calibri"/>
              </a:rPr>
              <a:t>not.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alibri"/>
              <a:cs typeface="Calibri"/>
            </a:endParaRPr>
          </a:p>
          <a:p>
            <a:pPr marL="12065" marR="5080" algn="ctr">
              <a:lnSpc>
                <a:spcPct val="100000"/>
              </a:lnSpc>
            </a:pPr>
            <a:r>
              <a:rPr sz="1400" i="1" spc="4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100" dirty="0">
                <a:solidFill>
                  <a:srgbClr val="FFFFFF"/>
                </a:solidFill>
                <a:latin typeface="Calibri"/>
                <a:cs typeface="Calibri"/>
              </a:rPr>
              <a:t>chose</a:t>
            </a:r>
            <a:r>
              <a:rPr sz="1400" i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i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FFFFFF"/>
                </a:solidFill>
                <a:latin typeface="Calibri"/>
                <a:cs typeface="Calibri"/>
              </a:rPr>
              <a:t>[...]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9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400" i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FFFFFF"/>
                </a:solidFill>
                <a:latin typeface="Calibri"/>
                <a:cs typeface="Calibri"/>
              </a:rPr>
              <a:t>[...]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40" dirty="0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3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400" i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8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3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400" i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2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400" i="1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55" dirty="0">
                <a:solidFill>
                  <a:srgbClr val="FFFFFF"/>
                </a:solidFill>
                <a:latin typeface="Calibri"/>
                <a:cs typeface="Calibri"/>
              </a:rPr>
              <a:t>easy,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4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85" dirty="0">
                <a:solidFill>
                  <a:srgbClr val="FFFFFF"/>
                </a:solidFill>
                <a:latin typeface="Calibri"/>
                <a:cs typeface="Calibri"/>
              </a:rPr>
              <a:t>because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3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2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400" i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30" dirty="0">
                <a:solidFill>
                  <a:srgbClr val="FFFFFF"/>
                </a:solidFill>
                <a:latin typeface="Calibri"/>
                <a:cs typeface="Calibri"/>
              </a:rPr>
              <a:t>hard.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i="1" spc="60" dirty="0">
                <a:solidFill>
                  <a:srgbClr val="FFFFFF"/>
                </a:solidFill>
                <a:latin typeface="Calibri"/>
                <a:cs typeface="Calibri"/>
              </a:rPr>
              <a:t>Competition</a:t>
            </a:r>
            <a:r>
              <a:rPr sz="1400" i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50" dirty="0">
                <a:solidFill>
                  <a:srgbClr val="FFFFFF"/>
                </a:solidFill>
                <a:latin typeface="Calibri"/>
                <a:cs typeface="Calibri"/>
              </a:rPr>
              <a:t>drives</a:t>
            </a:r>
            <a:r>
              <a:rPr sz="1400" i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65" dirty="0">
                <a:solidFill>
                  <a:srgbClr val="FFFFFF"/>
                </a:solidFill>
                <a:latin typeface="Calibri"/>
                <a:cs typeface="Calibri"/>
              </a:rPr>
              <a:t>progress.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Calibri"/>
              <a:cs typeface="Calibri"/>
            </a:endParaRPr>
          </a:p>
          <a:p>
            <a:pPr marL="7620" algn="ctr">
              <a:lnSpc>
                <a:spcPct val="100000"/>
              </a:lnSpc>
            </a:pPr>
            <a:r>
              <a:rPr sz="1400" i="1" spc="4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400" i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45" dirty="0">
                <a:solidFill>
                  <a:srgbClr val="FFFFFF"/>
                </a:solidFill>
                <a:latin typeface="Calibri"/>
                <a:cs typeface="Calibri"/>
              </a:rPr>
              <a:t>love</a:t>
            </a:r>
            <a:r>
              <a:rPr sz="1400" i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80" dirty="0">
                <a:solidFill>
                  <a:srgbClr val="FFFFFF"/>
                </a:solidFill>
                <a:latin typeface="Calibri"/>
                <a:cs typeface="Calibri"/>
              </a:rPr>
              <a:t>space.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Calibri"/>
              <a:cs typeface="Calibri"/>
            </a:endParaRPr>
          </a:p>
          <a:p>
            <a:pPr marL="7620" algn="ctr">
              <a:lnSpc>
                <a:spcPct val="100000"/>
              </a:lnSpc>
            </a:pPr>
            <a:r>
              <a:rPr sz="1400" i="1" spc="15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1400" i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trike="sngStrike" spc="3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400" i="1" strike="noStrike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trike="noStrike" spc="5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400" i="1" strike="noStrike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trike="noStrike" spc="80" dirty="0">
                <a:solidFill>
                  <a:srgbClr val="FFFFFF"/>
                </a:solidFill>
                <a:latin typeface="Calibri"/>
                <a:cs typeface="Calibri"/>
              </a:rPr>
              <a:t>science.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</a:pPr>
            <a:r>
              <a:rPr sz="1400" i="1" spc="45" dirty="0">
                <a:solidFill>
                  <a:srgbClr val="FFFFFF"/>
                </a:solidFill>
                <a:latin typeface="Calibri"/>
                <a:cs typeface="Calibri"/>
              </a:rPr>
              <a:t>We</a:t>
            </a:r>
            <a:r>
              <a:rPr sz="1400" i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20" dirty="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sz="1400" i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i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20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1400" i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7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i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i="1" spc="55" dirty="0">
                <a:solidFill>
                  <a:srgbClr val="FFFFFF"/>
                </a:solidFill>
                <a:latin typeface="Calibri"/>
                <a:cs typeface="Calibri"/>
              </a:rPr>
              <a:t>doing.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2056" y="1117119"/>
            <a:ext cx="11601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53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200" b="1" spc="49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200" b="1" spc="819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650" y="1737450"/>
            <a:ext cx="4638247" cy="31012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2224" y="1898913"/>
            <a:ext cx="240792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04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structured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plan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action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 allows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everyone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bigger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picture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ﬁnd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where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contribute.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</a:t>
            </a:r>
            <a:r>
              <a:rPr lang="it-IT" spc="185" dirty="0"/>
              <a:t>1</a:t>
            </a:r>
            <a:r>
              <a:rPr spc="185" dirty="0"/>
              <a:t>-202</a:t>
            </a:r>
            <a:r>
              <a:rPr lang="it-IT" spc="185" dirty="0"/>
              <a:t>2</a:t>
            </a:r>
            <a:endParaRPr spc="185" dirty="0"/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3699" y="1885950"/>
            <a:ext cx="3276600" cy="15440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spc="70" dirty="0">
                <a:solidFill>
                  <a:srgbClr val="FFFFFF"/>
                </a:solidFill>
                <a:latin typeface="Calibri"/>
                <a:cs typeface="Calibri"/>
              </a:rPr>
              <a:t>Thank</a:t>
            </a:r>
            <a:r>
              <a:rPr sz="3600" spc="55" dirty="0">
                <a:solidFill>
                  <a:srgbClr val="FFFFFF"/>
                </a:solidFill>
                <a:latin typeface="Calibri"/>
                <a:cs typeface="Calibri"/>
              </a:rPr>
              <a:t> you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6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3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36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</a:pP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questions?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15715" y="1047750"/>
            <a:ext cx="271256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3200" b="1" spc="305" dirty="0">
                <a:solidFill>
                  <a:srgbClr val="FFFFFF"/>
                </a:solidFill>
                <a:latin typeface="Calibri"/>
                <a:cs typeface="Calibri"/>
              </a:rPr>
              <a:t>CONTACTS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04898" y="136757"/>
            <a:ext cx="2934202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</a:t>
            </a:r>
            <a:r>
              <a:rPr lang="it-IT" spc="185" dirty="0"/>
              <a:t>1</a:t>
            </a:r>
            <a:r>
              <a:rPr spc="185" dirty="0"/>
              <a:t>-202</a:t>
            </a:r>
            <a:r>
              <a:rPr lang="it-IT" spc="185" dirty="0"/>
              <a:t>2</a:t>
            </a:r>
            <a:endParaRPr spc="185" dirty="0"/>
          </a:p>
        </p:txBody>
      </p:sp>
      <p:sp>
        <p:nvSpPr>
          <p:cNvPr id="5" name="object 5"/>
          <p:cNvSpPr txBox="1"/>
          <p:nvPr/>
        </p:nvSpPr>
        <p:spPr>
          <a:xfrm>
            <a:off x="1600200" y="2190750"/>
            <a:ext cx="6718826" cy="112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70" dirty="0">
                <a:solidFill>
                  <a:srgbClr val="FFFFFF"/>
                </a:solidFill>
                <a:latin typeface="Calibri"/>
                <a:cs typeface="Calibri"/>
              </a:rPr>
              <a:t>THRUST TEAM		thrust.unipd@gmail.com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70" dirty="0">
                <a:solidFill>
                  <a:srgbClr val="FFFFFF"/>
                </a:solidFill>
                <a:latin typeface="Calibri"/>
                <a:cs typeface="Calibri"/>
              </a:rPr>
              <a:t>Riccardo Casara 		riccardo.casara@studenti.unipd.it	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70" dirty="0">
                <a:solidFill>
                  <a:srgbClr val="FFFFFF"/>
                </a:solidFill>
                <a:latin typeface="Calibri"/>
                <a:cs typeface="Calibri"/>
              </a:rPr>
              <a:t>Andrea Pacilli		andrea.pacilli@studenti.unipd.it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70" dirty="0">
                <a:solidFill>
                  <a:srgbClr val="FFFFFF"/>
                </a:solidFill>
                <a:latin typeface="Calibri"/>
                <a:cs typeface="Calibri"/>
              </a:rPr>
              <a:t>Matteo Andriolo		matteo.andriolo.2@studenti.unipd.it		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5A76D9A-30A1-46CE-969D-E6E5F43FAB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23" y="3790949"/>
            <a:ext cx="292677" cy="29267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88CED9-B7C0-4D05-A013-8B43B16916AD}"/>
              </a:ext>
            </a:extLst>
          </p:cNvPr>
          <p:cNvSpPr txBox="1"/>
          <p:nvPr/>
        </p:nvSpPr>
        <p:spPr>
          <a:xfrm>
            <a:off x="5962900" y="3731611"/>
            <a:ext cx="211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thrust.team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DEF366-0482-4516-96DA-47027271A9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48" y="3637837"/>
            <a:ext cx="551119" cy="5511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45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449" y="1985414"/>
            <a:ext cx="165862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6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1700" spc="65" dirty="0">
                <a:solidFill>
                  <a:srgbClr val="999999"/>
                </a:solidFill>
                <a:latin typeface="Calibri"/>
                <a:cs typeface="Calibri"/>
              </a:rPr>
              <a:t>ransdisciplinary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2449" y="2244494"/>
            <a:ext cx="991235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700" b="1" spc="9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700" spc="90" dirty="0">
                <a:solidFill>
                  <a:srgbClr val="FFFFFF"/>
                </a:solidFill>
                <a:latin typeface="Calibri"/>
                <a:cs typeface="Calibri"/>
              </a:rPr>
              <a:t>ybrid </a:t>
            </a:r>
            <a:r>
              <a:rPr sz="17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1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700" spc="110" dirty="0">
                <a:solidFill>
                  <a:srgbClr val="FFFFFF"/>
                </a:solidFill>
                <a:latin typeface="Calibri"/>
                <a:cs typeface="Calibri"/>
              </a:rPr>
              <a:t>ocket </a:t>
            </a:r>
            <a:r>
              <a:rPr sz="17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220" dirty="0">
                <a:solidFill>
                  <a:srgbClr val="999999"/>
                </a:solidFill>
                <a:latin typeface="Calibri"/>
                <a:cs typeface="Calibri"/>
              </a:rPr>
              <a:t>U</a:t>
            </a:r>
            <a:r>
              <a:rPr sz="1700" spc="30" dirty="0">
                <a:solidFill>
                  <a:srgbClr val="999999"/>
                </a:solidFill>
                <a:latin typeface="Calibri"/>
                <a:cs typeface="Calibri"/>
              </a:rPr>
              <a:t>niversity  </a:t>
            </a:r>
            <a:r>
              <a:rPr sz="1700" b="1" spc="75" dirty="0">
                <a:solidFill>
                  <a:srgbClr val="999999"/>
                </a:solidFill>
                <a:latin typeface="Calibri"/>
                <a:cs typeface="Calibri"/>
              </a:rPr>
              <a:t>S</a:t>
            </a:r>
            <a:r>
              <a:rPr sz="1700" spc="75" dirty="0">
                <a:solidFill>
                  <a:srgbClr val="999999"/>
                </a:solidFill>
                <a:latin typeface="Calibri"/>
                <a:cs typeface="Calibri"/>
              </a:rPr>
              <a:t>tudents’ </a:t>
            </a:r>
            <a:r>
              <a:rPr sz="1700" spc="-37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1700" spc="55" dirty="0">
                <a:solidFill>
                  <a:srgbClr val="999999"/>
                </a:solidFill>
                <a:latin typeface="Calibri"/>
                <a:cs typeface="Calibri"/>
              </a:rPr>
              <a:t>raining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5025" y="2560388"/>
            <a:ext cx="29362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it-IT" sz="1400" spc="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goal</a:t>
            </a:r>
            <a:r>
              <a:rPr lang="it-IT"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it-IT" sz="1400" spc="65" dirty="0" err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hybrid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technology,</a:t>
            </a:r>
            <a:r>
              <a:rPr lang="it-IT" sz="1400" spc="5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libri"/>
                <a:cs typeface="Calibri"/>
              </a:rPr>
              <a:t>Propulsion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Laboratory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University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years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expertise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72C2900-1B30-4D20-A8F0-726D82A6787E}"/>
              </a:ext>
            </a:extLst>
          </p:cNvPr>
          <p:cNvSpPr txBox="1"/>
          <p:nvPr/>
        </p:nvSpPr>
        <p:spPr>
          <a:xfrm>
            <a:off x="0" y="1117119"/>
            <a:ext cx="914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3200" b="1" spc="77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2449" y="1855873"/>
            <a:ext cx="165862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700" b="1" spc="65" dirty="0">
                <a:solidFill>
                  <a:srgbClr val="999999"/>
                </a:solidFill>
                <a:latin typeface="Calibri"/>
                <a:cs typeface="Calibri"/>
              </a:rPr>
              <a:t>T</a:t>
            </a:r>
            <a:r>
              <a:rPr sz="1700" spc="65" dirty="0">
                <a:solidFill>
                  <a:srgbClr val="999999"/>
                </a:solidFill>
                <a:latin typeface="Calibri"/>
                <a:cs typeface="Calibri"/>
              </a:rPr>
              <a:t>ransdisciplinary </a:t>
            </a:r>
            <a:r>
              <a:rPr sz="1700" spc="-370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700" b="1" spc="90" dirty="0">
                <a:solidFill>
                  <a:srgbClr val="999999"/>
                </a:solidFill>
                <a:latin typeface="Calibri"/>
                <a:cs typeface="Calibri"/>
              </a:rPr>
              <a:t>H</a:t>
            </a:r>
            <a:r>
              <a:rPr sz="1700" spc="90" dirty="0">
                <a:solidFill>
                  <a:srgbClr val="999999"/>
                </a:solidFill>
                <a:latin typeface="Calibri"/>
                <a:cs typeface="Calibri"/>
              </a:rPr>
              <a:t>ybrid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2449" y="2633114"/>
            <a:ext cx="991235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700" b="1" spc="110" dirty="0">
                <a:solidFill>
                  <a:srgbClr val="999999"/>
                </a:solidFill>
                <a:latin typeface="Calibri"/>
                <a:cs typeface="Calibri"/>
              </a:rPr>
              <a:t>R</a:t>
            </a:r>
            <a:r>
              <a:rPr sz="1700" spc="110" dirty="0">
                <a:solidFill>
                  <a:srgbClr val="999999"/>
                </a:solidFill>
                <a:latin typeface="Calibri"/>
                <a:cs typeface="Calibri"/>
              </a:rPr>
              <a:t>ocket </a:t>
            </a:r>
            <a:r>
              <a:rPr sz="1700" spc="114" dirty="0">
                <a:solidFill>
                  <a:srgbClr val="999999"/>
                </a:solidFill>
                <a:latin typeface="Calibri"/>
                <a:cs typeface="Calibri"/>
              </a:rPr>
              <a:t> </a:t>
            </a:r>
            <a:r>
              <a:rPr sz="1700" b="1" spc="22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700" spc="30" dirty="0">
                <a:solidFill>
                  <a:srgbClr val="FFFFFF"/>
                </a:solidFill>
                <a:latin typeface="Calibri"/>
                <a:cs typeface="Calibri"/>
              </a:rPr>
              <a:t>niversity  </a:t>
            </a:r>
            <a:r>
              <a:rPr sz="1700" b="1" spc="7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700" spc="75" dirty="0">
                <a:solidFill>
                  <a:srgbClr val="FFFFFF"/>
                </a:solidFill>
                <a:latin typeface="Calibri"/>
                <a:cs typeface="Calibri"/>
              </a:rPr>
              <a:t>tudents’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spc="55" dirty="0">
                <a:solidFill>
                  <a:srgbClr val="FFFFFF"/>
                </a:solidFill>
                <a:latin typeface="Calibri"/>
                <a:cs typeface="Calibri"/>
              </a:rPr>
              <a:t>raining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5025" y="2883638"/>
            <a:ext cx="297116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lang="it-IT" sz="1400" spc="65" dirty="0">
                <a:solidFill>
                  <a:srgbClr val="FFFFFF"/>
                </a:solidFill>
                <a:latin typeface="Calibri"/>
                <a:cs typeface="Calibri"/>
              </a:rPr>
              <a:t>made </a:t>
            </a:r>
            <a:r>
              <a:rPr sz="1400" b="1" spc="8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students</a:t>
            </a:r>
            <a:r>
              <a:rPr sz="14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5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students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University</a:t>
            </a:r>
            <a:r>
              <a:rPr sz="140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Pad</a:t>
            </a:r>
            <a:r>
              <a:rPr lang="it-IT" sz="1400" spc="75" dirty="0" err="1">
                <a:solidFill>
                  <a:srgbClr val="FFFFFF"/>
                </a:solidFill>
                <a:latin typeface="Calibri"/>
                <a:cs typeface="Calibri"/>
              </a:rPr>
              <a:t>ua</a:t>
            </a:r>
            <a:r>
              <a:rPr sz="1400" spc="7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02B94E9-A1D8-4383-B18C-9C2F80172FA7}"/>
              </a:ext>
            </a:extLst>
          </p:cNvPr>
          <p:cNvSpPr txBox="1"/>
          <p:nvPr/>
        </p:nvSpPr>
        <p:spPr>
          <a:xfrm>
            <a:off x="0" y="1117119"/>
            <a:ext cx="91440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3200" b="1" spc="77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4" y="0"/>
            <a:ext cx="9149080" cy="5148580"/>
            <a:chOff x="-74" y="0"/>
            <a:chExt cx="9149080" cy="5148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5143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74" y="0"/>
              <a:ext cx="9144000" cy="767715"/>
            </a:xfrm>
            <a:custGeom>
              <a:avLst/>
              <a:gdLst/>
              <a:ahLst/>
              <a:cxnLst/>
              <a:rect l="l" t="t" r="r" b="b"/>
              <a:pathLst>
                <a:path w="9144000" h="767715">
                  <a:moveTo>
                    <a:pt x="9143999" y="767699"/>
                  </a:moveTo>
                  <a:lnTo>
                    <a:pt x="0" y="7676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767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25" y="12225"/>
              <a:ext cx="9131935" cy="5131435"/>
            </a:xfrm>
            <a:custGeom>
              <a:avLst/>
              <a:gdLst/>
              <a:ahLst/>
              <a:cxnLst/>
              <a:rect l="l" t="t" r="r" b="b"/>
              <a:pathLst>
                <a:path w="9131935" h="5131435">
                  <a:moveTo>
                    <a:pt x="0" y="0"/>
                  </a:moveTo>
                  <a:lnTo>
                    <a:pt x="9131699" y="0"/>
                  </a:lnTo>
                  <a:lnTo>
                    <a:pt x="9131699" y="5131274"/>
                  </a:lnTo>
                  <a:lnTo>
                    <a:pt x="0" y="5131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480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25" y="12225"/>
              <a:ext cx="9131935" cy="5131435"/>
            </a:xfrm>
            <a:custGeom>
              <a:avLst/>
              <a:gdLst/>
              <a:ahLst/>
              <a:cxnLst/>
              <a:rect l="l" t="t" r="r" b="b"/>
              <a:pathLst>
                <a:path w="9131935" h="5131435">
                  <a:moveTo>
                    <a:pt x="0" y="0"/>
                  </a:moveTo>
                  <a:lnTo>
                    <a:pt x="9131699" y="0"/>
                  </a:lnTo>
                  <a:lnTo>
                    <a:pt x="9131699" y="5131274"/>
                  </a:lnTo>
                </a:path>
                <a:path w="9131935" h="5131435">
                  <a:moveTo>
                    <a:pt x="0" y="5131274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550" y="79127"/>
              <a:ext cx="1236655" cy="6155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2434" y="1616394"/>
            <a:ext cx="8272145" cy="270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15"/>
              </a:lnSpc>
              <a:spcBef>
                <a:spcPts val="100"/>
              </a:spcBef>
            </a:pPr>
            <a:r>
              <a:rPr sz="3200" b="1" spc="610" dirty="0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endParaRPr sz="3200">
              <a:latin typeface="Calibri"/>
              <a:cs typeface="Calibri"/>
            </a:endParaRPr>
          </a:p>
          <a:p>
            <a:pPr marL="1200150">
              <a:lnSpc>
                <a:spcPts val="3295"/>
              </a:lnSpc>
            </a:pPr>
            <a:r>
              <a:rPr sz="3200" b="1" spc="625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endParaRPr sz="3200">
              <a:latin typeface="Calibri"/>
              <a:cs typeface="Calibri"/>
            </a:endParaRPr>
          </a:p>
          <a:p>
            <a:pPr marL="2428240">
              <a:lnSpc>
                <a:spcPts val="3520"/>
              </a:lnSpc>
            </a:pPr>
            <a:r>
              <a:rPr sz="3200" b="1" spc="53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endParaRPr sz="3200">
              <a:latin typeface="Calibri"/>
              <a:cs typeface="Calibri"/>
            </a:endParaRPr>
          </a:p>
          <a:p>
            <a:pPr marL="3836670">
              <a:lnSpc>
                <a:spcPts val="3425"/>
              </a:lnSpc>
              <a:spcBef>
                <a:spcPts val="300"/>
              </a:spcBef>
            </a:pPr>
            <a:r>
              <a:rPr sz="3200" b="1" spc="6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endParaRPr sz="3200">
              <a:latin typeface="Calibri"/>
              <a:cs typeface="Calibri"/>
            </a:endParaRPr>
          </a:p>
          <a:p>
            <a:pPr marL="5337810">
              <a:lnSpc>
                <a:spcPts val="3265"/>
              </a:lnSpc>
            </a:pPr>
            <a:r>
              <a:rPr sz="3200" b="1" spc="6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endParaRPr sz="3200">
              <a:latin typeface="Calibri"/>
              <a:cs typeface="Calibri"/>
            </a:endParaRPr>
          </a:p>
          <a:p>
            <a:pPr marL="7124065">
              <a:lnSpc>
                <a:spcPts val="3679"/>
              </a:lnSpc>
            </a:pPr>
            <a:r>
              <a:rPr sz="3200" b="1" spc="53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200" b="1" spc="49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200" b="1" spc="819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7891" y="1084993"/>
            <a:ext cx="1369695" cy="87058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3200" b="1" spc="53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000" b="1" spc="325" dirty="0">
                <a:solidFill>
                  <a:srgbClr val="FFFFFF"/>
                </a:solidFill>
                <a:latin typeface="Calibri"/>
                <a:cs typeface="Calibri"/>
              </a:rPr>
              <a:t>EuRoC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800" y="2359412"/>
            <a:ext cx="3486927" cy="23268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0927" y="2359412"/>
            <a:ext cx="3486927" cy="23268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87891" y="1117119"/>
            <a:ext cx="13696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b="1" spc="56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200" b="1" spc="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b="1" spc="39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4612" y="2750500"/>
            <a:ext cx="6497024" cy="1023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0187" y="3901025"/>
            <a:ext cx="6645849" cy="10913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655308" y="2082077"/>
            <a:ext cx="38360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40" dirty="0">
                <a:solidFill>
                  <a:srgbClr val="FFFFFF"/>
                </a:solidFill>
                <a:latin typeface="Calibri"/>
                <a:cs typeface="Calibri"/>
              </a:rPr>
              <a:t>SFR</a:t>
            </a:r>
            <a:r>
              <a:rPr sz="20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370" dirty="0">
                <a:solidFill>
                  <a:srgbClr val="FFFFFF"/>
                </a:solidFill>
                <a:latin typeface="Calibri"/>
                <a:cs typeface="Calibri"/>
              </a:rPr>
              <a:t>BFR</a:t>
            </a:r>
            <a:r>
              <a:rPr sz="20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00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295" dirty="0">
                <a:solidFill>
                  <a:srgbClr val="FFFFFF"/>
                </a:solidFill>
                <a:latin typeface="Calibri"/>
                <a:cs typeface="Calibri"/>
              </a:rPr>
              <a:t>THRUST</a:t>
            </a:r>
            <a:r>
              <a:rPr sz="20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280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300" y="1311800"/>
            <a:ext cx="2755951" cy="1509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93177" y="1060350"/>
            <a:ext cx="1610970" cy="1509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4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5" dirty="0"/>
              <a:t> </a:t>
            </a:r>
            <a:r>
              <a:rPr spc="185" dirty="0"/>
              <a:t>2021-2022</a:t>
            </a:r>
          </a:p>
          <a:p>
            <a:pPr algn="ctr">
              <a:lnSpc>
                <a:spcPts val="1300"/>
              </a:lnSpc>
            </a:pPr>
            <a:r>
              <a:rPr sz="1200" b="0" i="1" spc="35" dirty="0">
                <a:latin typeface="Calibri"/>
                <a:cs typeface="Calibri"/>
              </a:rPr>
              <a:t>Introduction</a:t>
            </a:r>
            <a:r>
              <a:rPr sz="1200" b="0" i="1" spc="50" dirty="0">
                <a:latin typeface="Calibri"/>
                <a:cs typeface="Calibri"/>
              </a:rPr>
              <a:t> </a:t>
            </a:r>
            <a:r>
              <a:rPr sz="1200" b="0" i="1" spc="10" dirty="0">
                <a:latin typeface="Calibri"/>
                <a:cs typeface="Calibri"/>
              </a:rPr>
              <a:t>for</a:t>
            </a:r>
            <a:r>
              <a:rPr sz="1200" b="0" i="1" spc="45" dirty="0">
                <a:latin typeface="Calibri"/>
                <a:cs typeface="Calibri"/>
              </a:rPr>
              <a:t> </a:t>
            </a:r>
            <a:r>
              <a:rPr sz="1200" b="0" i="1" spc="50" dirty="0">
                <a:latin typeface="Calibri"/>
                <a:cs typeface="Calibri"/>
              </a:rPr>
              <a:t>new </a:t>
            </a:r>
            <a:r>
              <a:rPr sz="1200" b="0" i="1" spc="65" dirty="0">
                <a:latin typeface="Calibri"/>
                <a:cs typeface="Calibri"/>
              </a:rPr>
              <a:t>prospects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7891" y="1117119"/>
            <a:ext cx="1369695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b="1" spc="53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40"/>
              </a:spcBef>
            </a:pPr>
            <a:r>
              <a:rPr sz="2000" b="1" spc="265" dirty="0">
                <a:solidFill>
                  <a:srgbClr val="FFFFFF"/>
                </a:solidFill>
                <a:latin typeface="Calibri"/>
                <a:cs typeface="Calibri"/>
              </a:rPr>
              <a:t>Teams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486219" y="2346862"/>
            <a:ext cx="2223770" cy="653415"/>
            <a:chOff x="3486219" y="2346862"/>
            <a:chExt cx="2223770" cy="653415"/>
          </a:xfrm>
          <a:solidFill>
            <a:srgbClr val="FF0000"/>
          </a:solidFill>
        </p:grpSpPr>
        <p:sp>
          <p:nvSpPr>
            <p:cNvPr id="6" name="object 6"/>
            <p:cNvSpPr/>
            <p:nvPr/>
          </p:nvSpPr>
          <p:spPr>
            <a:xfrm>
              <a:off x="3490981" y="2351625"/>
              <a:ext cx="2214245" cy="643890"/>
            </a:xfrm>
            <a:custGeom>
              <a:avLst/>
              <a:gdLst/>
              <a:ahLst/>
              <a:cxnLst/>
              <a:rect l="l" t="t" r="r" b="b"/>
              <a:pathLst>
                <a:path w="2214245" h="643889">
                  <a:moveTo>
                    <a:pt x="2106747" y="643499"/>
                  </a:move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2106747" y="0"/>
                  </a:lnTo>
                  <a:lnTo>
                    <a:pt x="2147791" y="8164"/>
                  </a:lnTo>
                  <a:lnTo>
                    <a:pt x="2182586" y="31413"/>
                  </a:lnTo>
                  <a:lnTo>
                    <a:pt x="2205836" y="66208"/>
                  </a:lnTo>
                  <a:lnTo>
                    <a:pt x="2213999" y="107252"/>
                  </a:lnTo>
                  <a:lnTo>
                    <a:pt x="2213999" y="536247"/>
                  </a:lnTo>
                  <a:lnTo>
                    <a:pt x="2205571" y="577995"/>
                  </a:lnTo>
                  <a:lnTo>
                    <a:pt x="2182586" y="612086"/>
                  </a:lnTo>
                  <a:lnTo>
                    <a:pt x="2148495" y="635071"/>
                  </a:lnTo>
                  <a:lnTo>
                    <a:pt x="2106747" y="643499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90981" y="2351625"/>
              <a:ext cx="2214245" cy="643890"/>
            </a:xfrm>
            <a:custGeom>
              <a:avLst/>
              <a:gdLst/>
              <a:ahLst/>
              <a:cxnLst/>
              <a:rect l="l" t="t" r="r" b="b"/>
              <a:pathLst>
                <a:path w="2214245" h="643889">
                  <a:moveTo>
                    <a:pt x="0" y="107252"/>
                  </a:move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2106747" y="0"/>
                  </a:lnTo>
                  <a:lnTo>
                    <a:pt x="2147791" y="8164"/>
                  </a:lnTo>
                  <a:lnTo>
                    <a:pt x="2182586" y="31413"/>
                  </a:lnTo>
                  <a:lnTo>
                    <a:pt x="2205836" y="66208"/>
                  </a:lnTo>
                  <a:lnTo>
                    <a:pt x="2213999" y="107252"/>
                  </a:lnTo>
                  <a:lnTo>
                    <a:pt x="2213999" y="536247"/>
                  </a:lnTo>
                  <a:lnTo>
                    <a:pt x="2205571" y="577995"/>
                  </a:lnTo>
                  <a:lnTo>
                    <a:pt x="2182586" y="612086"/>
                  </a:lnTo>
                  <a:lnTo>
                    <a:pt x="2148495" y="635071"/>
                  </a:lnTo>
                  <a:lnTo>
                    <a:pt x="2106747" y="643499"/>
                  </a:ln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close/>
                </a:path>
              </a:pathLst>
            </a:custGeom>
            <a:grpFill/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67462" y="2548788"/>
            <a:ext cx="1062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65" dirty="0">
                <a:latin typeface="Calibri"/>
                <a:cs typeface="Calibri"/>
              </a:rPr>
              <a:t>Electronics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19374" y="2346862"/>
            <a:ext cx="2067560" cy="653415"/>
            <a:chOff x="1019374" y="2346862"/>
            <a:chExt cx="2067560" cy="653415"/>
          </a:xfrm>
        </p:grpSpPr>
        <p:sp>
          <p:nvSpPr>
            <p:cNvPr id="10" name="object 10"/>
            <p:cNvSpPr/>
            <p:nvPr/>
          </p:nvSpPr>
          <p:spPr>
            <a:xfrm>
              <a:off x="1024137" y="2351625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5" h="643889">
                  <a:moveTo>
                    <a:pt x="1950747" y="643499"/>
                  </a:move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2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5" y="635071"/>
                  </a:lnTo>
                  <a:lnTo>
                    <a:pt x="1950747" y="6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4137" y="2351625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5" h="643889">
                  <a:moveTo>
                    <a:pt x="0" y="107252"/>
                  </a:move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2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5" y="635071"/>
                  </a:lnTo>
                  <a:lnTo>
                    <a:pt x="1950747" y="643499"/>
                  </a:ln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89431" y="2548788"/>
            <a:ext cx="1329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60" dirty="0">
                <a:latin typeface="Calibri"/>
                <a:cs typeface="Calibri"/>
              </a:rPr>
              <a:t>Aerostructure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57100" y="2346862"/>
            <a:ext cx="2067560" cy="653415"/>
            <a:chOff x="6057100" y="2346862"/>
            <a:chExt cx="2067560" cy="653415"/>
          </a:xfrm>
        </p:grpSpPr>
        <p:sp>
          <p:nvSpPr>
            <p:cNvPr id="14" name="object 14"/>
            <p:cNvSpPr/>
            <p:nvPr/>
          </p:nvSpPr>
          <p:spPr>
            <a:xfrm>
              <a:off x="6061862" y="2351625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4" h="643889">
                  <a:moveTo>
                    <a:pt x="1950747" y="643499"/>
                  </a:moveTo>
                  <a:lnTo>
                    <a:pt x="107251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1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2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4" y="635071"/>
                  </a:lnTo>
                  <a:lnTo>
                    <a:pt x="1950747" y="6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61862" y="2351625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4" h="643889">
                  <a:moveTo>
                    <a:pt x="0" y="107252"/>
                  </a:move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1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2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4" y="635071"/>
                  </a:lnTo>
                  <a:lnTo>
                    <a:pt x="1950747" y="643499"/>
                  </a:lnTo>
                  <a:lnTo>
                    <a:pt x="107251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75714" y="2548788"/>
            <a:ext cx="1031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60" dirty="0">
                <a:latin typeface="Calibri"/>
                <a:cs typeface="Calibri"/>
              </a:rPr>
              <a:t>P</a:t>
            </a:r>
            <a:r>
              <a:rPr sz="1400" b="1" spc="90" dirty="0">
                <a:latin typeface="Calibri"/>
                <a:cs typeface="Calibri"/>
              </a:rPr>
              <a:t>r</a:t>
            </a:r>
            <a:r>
              <a:rPr sz="1400" b="1" spc="160" dirty="0">
                <a:latin typeface="Calibri"/>
                <a:cs typeface="Calibri"/>
              </a:rPr>
              <a:t>opulsion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19374" y="3167541"/>
            <a:ext cx="2067560" cy="653415"/>
            <a:chOff x="1019374" y="3167541"/>
            <a:chExt cx="2067560" cy="653415"/>
          </a:xfrm>
        </p:grpSpPr>
        <p:sp>
          <p:nvSpPr>
            <p:cNvPr id="18" name="object 18"/>
            <p:cNvSpPr/>
            <p:nvPr/>
          </p:nvSpPr>
          <p:spPr>
            <a:xfrm>
              <a:off x="1024137" y="3172304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5" h="643889">
                  <a:moveTo>
                    <a:pt x="1950747" y="643499"/>
                  </a:move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1"/>
                  </a:ln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1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5" y="635071"/>
                  </a:lnTo>
                  <a:lnTo>
                    <a:pt x="1950747" y="6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4137" y="3172304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5" h="643889">
                  <a:moveTo>
                    <a:pt x="0" y="107251"/>
                  </a:move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1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5" y="635071"/>
                  </a:lnTo>
                  <a:lnTo>
                    <a:pt x="1950747" y="643499"/>
                  </a:ln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09691" y="3369467"/>
            <a:ext cx="887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35" dirty="0">
                <a:latin typeface="Calibri"/>
                <a:cs typeface="Calibri"/>
              </a:rPr>
              <a:t>Re</a:t>
            </a:r>
            <a:r>
              <a:rPr sz="1400" b="1" spc="175" dirty="0">
                <a:latin typeface="Calibri"/>
                <a:cs typeface="Calibri"/>
              </a:rPr>
              <a:t>c</a:t>
            </a:r>
            <a:r>
              <a:rPr sz="1400" b="1" spc="140" dirty="0">
                <a:latin typeface="Calibri"/>
                <a:cs typeface="Calibri"/>
              </a:rPr>
              <a:t>o</a:t>
            </a:r>
            <a:r>
              <a:rPr sz="1400" b="1" spc="150" dirty="0">
                <a:latin typeface="Calibri"/>
                <a:cs typeface="Calibri"/>
              </a:rPr>
              <a:t>v</a:t>
            </a:r>
            <a:r>
              <a:rPr sz="1400" b="1" spc="165" dirty="0">
                <a:latin typeface="Calibri"/>
                <a:cs typeface="Calibri"/>
              </a:rPr>
              <a:t>e</a:t>
            </a:r>
            <a:r>
              <a:rPr sz="1400" b="1" spc="130" dirty="0">
                <a:latin typeface="Calibri"/>
                <a:cs typeface="Calibri"/>
              </a:rPr>
              <a:t>r</a:t>
            </a:r>
            <a:r>
              <a:rPr sz="1400" b="1" spc="170" dirty="0"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486219" y="3167541"/>
            <a:ext cx="2223770" cy="653415"/>
            <a:chOff x="3486219" y="3167541"/>
            <a:chExt cx="2223770" cy="653415"/>
          </a:xfrm>
        </p:grpSpPr>
        <p:sp>
          <p:nvSpPr>
            <p:cNvPr id="22" name="object 22"/>
            <p:cNvSpPr/>
            <p:nvPr/>
          </p:nvSpPr>
          <p:spPr>
            <a:xfrm>
              <a:off x="3490981" y="3172304"/>
              <a:ext cx="2214245" cy="643890"/>
            </a:xfrm>
            <a:custGeom>
              <a:avLst/>
              <a:gdLst/>
              <a:ahLst/>
              <a:cxnLst/>
              <a:rect l="l" t="t" r="r" b="b"/>
              <a:pathLst>
                <a:path w="2214245" h="643889">
                  <a:moveTo>
                    <a:pt x="2106747" y="643499"/>
                  </a:move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1"/>
                  </a:ln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2106747" y="0"/>
                  </a:lnTo>
                  <a:lnTo>
                    <a:pt x="2147791" y="8164"/>
                  </a:lnTo>
                  <a:lnTo>
                    <a:pt x="2182586" y="31413"/>
                  </a:lnTo>
                  <a:lnTo>
                    <a:pt x="2205836" y="66208"/>
                  </a:lnTo>
                  <a:lnTo>
                    <a:pt x="2213999" y="107251"/>
                  </a:lnTo>
                  <a:lnTo>
                    <a:pt x="2213999" y="536247"/>
                  </a:lnTo>
                  <a:lnTo>
                    <a:pt x="2205571" y="577995"/>
                  </a:lnTo>
                  <a:lnTo>
                    <a:pt x="2182586" y="612086"/>
                  </a:lnTo>
                  <a:lnTo>
                    <a:pt x="2148495" y="635071"/>
                  </a:lnTo>
                  <a:lnTo>
                    <a:pt x="2106747" y="6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90981" y="3172304"/>
              <a:ext cx="2214245" cy="643890"/>
            </a:xfrm>
            <a:custGeom>
              <a:avLst/>
              <a:gdLst/>
              <a:ahLst/>
              <a:cxnLst/>
              <a:rect l="l" t="t" r="r" b="b"/>
              <a:pathLst>
                <a:path w="2214245" h="643889">
                  <a:moveTo>
                    <a:pt x="0" y="107251"/>
                  </a:move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2106747" y="0"/>
                  </a:lnTo>
                  <a:lnTo>
                    <a:pt x="2147791" y="8164"/>
                  </a:lnTo>
                  <a:lnTo>
                    <a:pt x="2182586" y="31413"/>
                  </a:lnTo>
                  <a:lnTo>
                    <a:pt x="2205836" y="66208"/>
                  </a:lnTo>
                  <a:lnTo>
                    <a:pt x="2213999" y="107251"/>
                  </a:lnTo>
                  <a:lnTo>
                    <a:pt x="2213999" y="536247"/>
                  </a:lnTo>
                  <a:lnTo>
                    <a:pt x="2205571" y="577995"/>
                  </a:lnTo>
                  <a:lnTo>
                    <a:pt x="2182586" y="612086"/>
                  </a:lnTo>
                  <a:lnTo>
                    <a:pt x="2148495" y="635071"/>
                  </a:lnTo>
                  <a:lnTo>
                    <a:pt x="2106747" y="643499"/>
                  </a:ln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13711" y="3369467"/>
            <a:ext cx="769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54" dirty="0">
                <a:latin typeface="Calibri"/>
                <a:cs typeface="Calibri"/>
              </a:rPr>
              <a:t>P</a:t>
            </a:r>
            <a:r>
              <a:rPr sz="1400" b="1" spc="155" dirty="0">
                <a:latin typeface="Calibri"/>
                <a:cs typeface="Calibri"/>
              </a:rPr>
              <a:t>a</a:t>
            </a:r>
            <a:r>
              <a:rPr sz="1400" b="1" spc="114" dirty="0">
                <a:latin typeface="Calibri"/>
                <a:cs typeface="Calibri"/>
              </a:rPr>
              <a:t>yl</a:t>
            </a:r>
            <a:r>
              <a:rPr sz="1400" b="1" spc="160" dirty="0">
                <a:latin typeface="Calibri"/>
                <a:cs typeface="Calibri"/>
              </a:rPr>
              <a:t>o</a:t>
            </a:r>
            <a:r>
              <a:rPr sz="1400" b="1" spc="170" dirty="0">
                <a:latin typeface="Calibri"/>
                <a:cs typeface="Calibri"/>
              </a:rPr>
              <a:t>a</a:t>
            </a:r>
            <a:r>
              <a:rPr sz="1400" b="1" spc="215" dirty="0"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057100" y="3167536"/>
            <a:ext cx="2067560" cy="653415"/>
            <a:chOff x="6057100" y="3167536"/>
            <a:chExt cx="2067560" cy="653415"/>
          </a:xfrm>
        </p:grpSpPr>
        <p:sp>
          <p:nvSpPr>
            <p:cNvPr id="26" name="object 26"/>
            <p:cNvSpPr/>
            <p:nvPr/>
          </p:nvSpPr>
          <p:spPr>
            <a:xfrm>
              <a:off x="6061862" y="3172298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4" h="643889">
                  <a:moveTo>
                    <a:pt x="1950747" y="643499"/>
                  </a:moveTo>
                  <a:lnTo>
                    <a:pt x="107251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1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2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4" y="635071"/>
                  </a:lnTo>
                  <a:lnTo>
                    <a:pt x="1950747" y="6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1862" y="3172298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4" h="643889">
                  <a:moveTo>
                    <a:pt x="0" y="107252"/>
                  </a:move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1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2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4" y="635071"/>
                  </a:lnTo>
                  <a:lnTo>
                    <a:pt x="1950747" y="643499"/>
                  </a:lnTo>
                  <a:lnTo>
                    <a:pt x="107251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735557" y="3369461"/>
            <a:ext cx="7112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65" dirty="0">
                <a:latin typeface="Calibri"/>
                <a:cs typeface="Calibri"/>
              </a:rPr>
              <a:t>Testing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19374" y="4005741"/>
            <a:ext cx="2067560" cy="653415"/>
            <a:chOff x="1019374" y="4005741"/>
            <a:chExt cx="2067560" cy="653415"/>
          </a:xfrm>
        </p:grpSpPr>
        <p:sp>
          <p:nvSpPr>
            <p:cNvPr id="30" name="object 30"/>
            <p:cNvSpPr/>
            <p:nvPr/>
          </p:nvSpPr>
          <p:spPr>
            <a:xfrm>
              <a:off x="1024137" y="4010504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5" h="643889">
                  <a:moveTo>
                    <a:pt x="1950747" y="643499"/>
                  </a:move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1"/>
                  </a:ln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1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5" y="635071"/>
                  </a:lnTo>
                  <a:lnTo>
                    <a:pt x="1950747" y="6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24137" y="4010504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5" h="643889">
                  <a:moveTo>
                    <a:pt x="0" y="107251"/>
                  </a:move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1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5" y="635071"/>
                  </a:lnTo>
                  <a:lnTo>
                    <a:pt x="1950747" y="643499"/>
                  </a:ln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416263" y="4207667"/>
            <a:ext cx="1274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65" dirty="0">
                <a:latin typeface="Calibri"/>
                <a:cs typeface="Calibri"/>
              </a:rPr>
              <a:t>Mana</a:t>
            </a:r>
            <a:r>
              <a:rPr sz="1400" b="1" spc="270" dirty="0">
                <a:latin typeface="Calibri"/>
                <a:cs typeface="Calibri"/>
              </a:rPr>
              <a:t>gem</a:t>
            </a:r>
            <a:r>
              <a:rPr sz="1400" b="1" spc="170" dirty="0">
                <a:latin typeface="Calibri"/>
                <a:cs typeface="Calibri"/>
              </a:rPr>
              <a:t>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486219" y="4005741"/>
            <a:ext cx="2223770" cy="653415"/>
            <a:chOff x="3486219" y="4005741"/>
            <a:chExt cx="2223770" cy="653415"/>
          </a:xfrm>
        </p:grpSpPr>
        <p:sp>
          <p:nvSpPr>
            <p:cNvPr id="34" name="object 34"/>
            <p:cNvSpPr/>
            <p:nvPr/>
          </p:nvSpPr>
          <p:spPr>
            <a:xfrm>
              <a:off x="3490981" y="4010504"/>
              <a:ext cx="2214245" cy="643890"/>
            </a:xfrm>
            <a:custGeom>
              <a:avLst/>
              <a:gdLst/>
              <a:ahLst/>
              <a:cxnLst/>
              <a:rect l="l" t="t" r="r" b="b"/>
              <a:pathLst>
                <a:path w="2214245" h="643889">
                  <a:moveTo>
                    <a:pt x="2106747" y="643499"/>
                  </a:move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1"/>
                  </a:ln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2106747" y="0"/>
                  </a:lnTo>
                  <a:lnTo>
                    <a:pt x="2147791" y="8164"/>
                  </a:lnTo>
                  <a:lnTo>
                    <a:pt x="2182586" y="31413"/>
                  </a:lnTo>
                  <a:lnTo>
                    <a:pt x="2205836" y="66208"/>
                  </a:lnTo>
                  <a:lnTo>
                    <a:pt x="2213999" y="107251"/>
                  </a:lnTo>
                  <a:lnTo>
                    <a:pt x="2213999" y="536247"/>
                  </a:lnTo>
                  <a:lnTo>
                    <a:pt x="2205571" y="577995"/>
                  </a:lnTo>
                  <a:lnTo>
                    <a:pt x="2182586" y="612086"/>
                  </a:lnTo>
                  <a:lnTo>
                    <a:pt x="2148495" y="635071"/>
                  </a:lnTo>
                  <a:lnTo>
                    <a:pt x="2106747" y="6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90981" y="4010504"/>
              <a:ext cx="2214245" cy="643890"/>
            </a:xfrm>
            <a:custGeom>
              <a:avLst/>
              <a:gdLst/>
              <a:ahLst/>
              <a:cxnLst/>
              <a:rect l="l" t="t" r="r" b="b"/>
              <a:pathLst>
                <a:path w="2214245" h="643889">
                  <a:moveTo>
                    <a:pt x="0" y="107251"/>
                  </a:move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2" y="0"/>
                  </a:lnTo>
                  <a:lnTo>
                    <a:pt x="2106747" y="0"/>
                  </a:lnTo>
                  <a:lnTo>
                    <a:pt x="2147791" y="8164"/>
                  </a:lnTo>
                  <a:lnTo>
                    <a:pt x="2182586" y="31413"/>
                  </a:lnTo>
                  <a:lnTo>
                    <a:pt x="2205836" y="66208"/>
                  </a:lnTo>
                  <a:lnTo>
                    <a:pt x="2213999" y="107251"/>
                  </a:lnTo>
                  <a:lnTo>
                    <a:pt x="2213999" y="536247"/>
                  </a:lnTo>
                  <a:lnTo>
                    <a:pt x="2205571" y="577995"/>
                  </a:lnTo>
                  <a:lnTo>
                    <a:pt x="2182586" y="612086"/>
                  </a:lnTo>
                  <a:lnTo>
                    <a:pt x="2148495" y="635071"/>
                  </a:lnTo>
                  <a:lnTo>
                    <a:pt x="2106747" y="643499"/>
                  </a:lnTo>
                  <a:lnTo>
                    <a:pt x="107252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243476" y="4207667"/>
            <a:ext cx="709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90" dirty="0">
                <a:latin typeface="Calibri"/>
                <a:cs typeface="Calibri"/>
              </a:rPr>
              <a:t>System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057100" y="4005736"/>
            <a:ext cx="2067560" cy="653415"/>
            <a:chOff x="6057100" y="4005736"/>
            <a:chExt cx="2067560" cy="653415"/>
          </a:xfrm>
        </p:grpSpPr>
        <p:sp>
          <p:nvSpPr>
            <p:cNvPr id="38" name="object 38"/>
            <p:cNvSpPr/>
            <p:nvPr/>
          </p:nvSpPr>
          <p:spPr>
            <a:xfrm>
              <a:off x="6061862" y="4010498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4" h="643889">
                  <a:moveTo>
                    <a:pt x="1950747" y="643499"/>
                  </a:moveTo>
                  <a:lnTo>
                    <a:pt x="107251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1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2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4" y="635071"/>
                  </a:lnTo>
                  <a:lnTo>
                    <a:pt x="1950747" y="643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061862" y="4010498"/>
              <a:ext cx="2058035" cy="643890"/>
            </a:xfrm>
            <a:custGeom>
              <a:avLst/>
              <a:gdLst/>
              <a:ahLst/>
              <a:cxnLst/>
              <a:rect l="l" t="t" r="r" b="b"/>
              <a:pathLst>
                <a:path w="2058034" h="643889">
                  <a:moveTo>
                    <a:pt x="0" y="107252"/>
                  </a:moveTo>
                  <a:lnTo>
                    <a:pt x="8428" y="65504"/>
                  </a:lnTo>
                  <a:lnTo>
                    <a:pt x="31413" y="31413"/>
                  </a:lnTo>
                  <a:lnTo>
                    <a:pt x="65504" y="8428"/>
                  </a:lnTo>
                  <a:lnTo>
                    <a:pt x="107251" y="0"/>
                  </a:lnTo>
                  <a:lnTo>
                    <a:pt x="1950747" y="0"/>
                  </a:lnTo>
                  <a:lnTo>
                    <a:pt x="1991791" y="8164"/>
                  </a:lnTo>
                  <a:lnTo>
                    <a:pt x="2026586" y="31413"/>
                  </a:lnTo>
                  <a:lnTo>
                    <a:pt x="2049835" y="66208"/>
                  </a:lnTo>
                  <a:lnTo>
                    <a:pt x="2057999" y="107252"/>
                  </a:lnTo>
                  <a:lnTo>
                    <a:pt x="2057999" y="536247"/>
                  </a:lnTo>
                  <a:lnTo>
                    <a:pt x="2049571" y="577995"/>
                  </a:lnTo>
                  <a:lnTo>
                    <a:pt x="2026586" y="612086"/>
                  </a:lnTo>
                  <a:lnTo>
                    <a:pt x="1992494" y="635071"/>
                  </a:lnTo>
                  <a:lnTo>
                    <a:pt x="1950747" y="643499"/>
                  </a:lnTo>
                  <a:lnTo>
                    <a:pt x="107251" y="643499"/>
                  </a:lnTo>
                  <a:lnTo>
                    <a:pt x="65504" y="635071"/>
                  </a:lnTo>
                  <a:lnTo>
                    <a:pt x="31413" y="612086"/>
                  </a:lnTo>
                  <a:lnTo>
                    <a:pt x="8428" y="577995"/>
                  </a:lnTo>
                  <a:lnTo>
                    <a:pt x="0" y="536247"/>
                  </a:lnTo>
                  <a:lnTo>
                    <a:pt x="0" y="1072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642529" y="4207661"/>
            <a:ext cx="897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80" dirty="0">
                <a:latin typeface="Calibri"/>
                <a:cs typeface="Calibri"/>
              </a:rPr>
              <a:t>Out</a:t>
            </a:r>
            <a:r>
              <a:rPr sz="1400" b="1" spc="110" dirty="0">
                <a:latin typeface="Calibri"/>
                <a:cs typeface="Calibri"/>
              </a:rPr>
              <a:t>r</a:t>
            </a:r>
            <a:r>
              <a:rPr sz="1400" b="1" spc="155" dirty="0">
                <a:latin typeface="Calibri"/>
                <a:cs typeface="Calibri"/>
              </a:rPr>
              <a:t>e</a:t>
            </a:r>
            <a:r>
              <a:rPr sz="1400" b="1" spc="170" dirty="0">
                <a:latin typeface="Calibri"/>
                <a:cs typeface="Calibri"/>
              </a:rPr>
              <a:t>a</a:t>
            </a:r>
            <a:r>
              <a:rPr sz="1400" b="1" spc="235" dirty="0">
                <a:latin typeface="Calibri"/>
                <a:cs typeface="Calibri"/>
              </a:rPr>
              <a:t>c</a:t>
            </a:r>
            <a:r>
              <a:rPr sz="1400" b="1" spc="215" dirty="0">
                <a:latin typeface="Calibri"/>
                <a:cs typeface="Calibri"/>
              </a:rPr>
              <a:t>h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7525" y="13861"/>
            <a:ext cx="1478399" cy="739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0" dirty="0"/>
              <a:t>THRUST</a:t>
            </a:r>
            <a:r>
              <a:rPr spc="80" dirty="0"/>
              <a:t> </a:t>
            </a:r>
            <a:r>
              <a:rPr spc="185" dirty="0"/>
              <a:t>2021-2022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14042" y="405884"/>
            <a:ext cx="2113915" cy="13436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1200" i="1" spc="35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1200" i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i="1" spc="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00" i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i="1" spc="50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1200" i="1" spc="65" dirty="0">
                <a:solidFill>
                  <a:srgbClr val="FFFFFF"/>
                </a:solidFill>
                <a:latin typeface="Calibri"/>
                <a:cs typeface="Calibri"/>
              </a:rPr>
              <a:t>prospects</a:t>
            </a:r>
            <a:endParaRPr sz="1200" dirty="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1280"/>
              </a:spcBef>
            </a:pPr>
            <a:r>
              <a:rPr sz="3200" b="1" spc="53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endParaRPr sz="3200" dirty="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940"/>
              </a:spcBef>
            </a:pPr>
            <a:r>
              <a:rPr sz="2000" b="1" spc="204" dirty="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sz="200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204" dirty="0">
                <a:solidFill>
                  <a:srgbClr val="FFFFFF"/>
                </a:solidFill>
                <a:latin typeface="Calibri"/>
                <a:cs typeface="Calibri"/>
              </a:rPr>
              <a:t>activities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585400" y="1928887"/>
            <a:ext cx="2018030" cy="563880"/>
            <a:chOff x="3585400" y="1928887"/>
            <a:chExt cx="2018030" cy="563880"/>
          </a:xfrm>
        </p:grpSpPr>
        <p:sp>
          <p:nvSpPr>
            <p:cNvPr id="6" name="object 6"/>
            <p:cNvSpPr/>
            <p:nvPr/>
          </p:nvSpPr>
          <p:spPr>
            <a:xfrm>
              <a:off x="3590162" y="19336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5">
                  <a:moveTo>
                    <a:pt x="1915847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8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90162" y="19336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5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8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84310" y="1981338"/>
            <a:ext cx="122110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6675">
              <a:lnSpc>
                <a:spcPts val="1650"/>
              </a:lnSpc>
              <a:spcBef>
                <a:spcPts val="180"/>
              </a:spcBef>
            </a:pPr>
            <a:r>
              <a:rPr sz="1400" b="1" spc="204" dirty="0">
                <a:latin typeface="Calibri"/>
                <a:cs typeface="Calibri"/>
              </a:rPr>
              <a:t>Design </a:t>
            </a:r>
            <a:r>
              <a:rPr sz="1400" b="1" spc="200" dirty="0">
                <a:latin typeface="Calibri"/>
                <a:cs typeface="Calibri"/>
              </a:rPr>
              <a:t>and </a:t>
            </a:r>
            <a:r>
              <a:rPr sz="1400" b="1" spc="-305" dirty="0">
                <a:latin typeface="Calibri"/>
                <a:cs typeface="Calibri"/>
              </a:rPr>
              <a:t> </a:t>
            </a:r>
            <a:r>
              <a:rPr sz="1400" b="1" spc="175" dirty="0">
                <a:latin typeface="Calibri"/>
                <a:cs typeface="Calibri"/>
              </a:rPr>
              <a:t>Manu</a:t>
            </a:r>
            <a:r>
              <a:rPr sz="1400" b="1" spc="75" dirty="0">
                <a:latin typeface="Calibri"/>
                <a:cs typeface="Calibri"/>
              </a:rPr>
              <a:t>f</a:t>
            </a:r>
            <a:r>
              <a:rPr sz="1400" b="1" spc="170" dirty="0">
                <a:latin typeface="Calibri"/>
                <a:cs typeface="Calibri"/>
              </a:rPr>
              <a:t>a</a:t>
            </a:r>
            <a:r>
              <a:rPr sz="1400" b="1" spc="250" dirty="0">
                <a:latin typeface="Calibri"/>
                <a:cs typeface="Calibri"/>
              </a:rPr>
              <a:t>c</a:t>
            </a:r>
            <a:r>
              <a:rPr sz="1400" b="1" spc="155" dirty="0">
                <a:latin typeface="Calibri"/>
                <a:cs typeface="Calibri"/>
              </a:rPr>
              <a:t>tu</a:t>
            </a:r>
            <a:r>
              <a:rPr sz="1400" b="1" spc="110" dirty="0">
                <a:latin typeface="Calibri"/>
                <a:cs typeface="Calibri"/>
              </a:rPr>
              <a:t>r</a:t>
            </a:r>
            <a:r>
              <a:rPr sz="1400" b="1" spc="175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47625" y="1928887"/>
            <a:ext cx="1878964" cy="563880"/>
            <a:chOff x="1347625" y="1928887"/>
            <a:chExt cx="1878964" cy="563880"/>
          </a:xfrm>
        </p:grpSpPr>
        <p:sp>
          <p:nvSpPr>
            <p:cNvPr id="10" name="object 10"/>
            <p:cNvSpPr/>
            <p:nvPr/>
          </p:nvSpPr>
          <p:spPr>
            <a:xfrm>
              <a:off x="1352387" y="19336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5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8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52387" y="19336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5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8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528705" y="1981338"/>
            <a:ext cx="151828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0979" marR="5080" indent="-208915">
              <a:lnSpc>
                <a:spcPts val="1650"/>
              </a:lnSpc>
              <a:spcBef>
                <a:spcPts val="180"/>
              </a:spcBef>
            </a:pPr>
            <a:r>
              <a:rPr sz="1400" b="1" spc="170" dirty="0">
                <a:latin typeface="Calibri"/>
                <a:cs typeface="Calibri"/>
              </a:rPr>
              <a:t>Physical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155" dirty="0">
                <a:latin typeface="Calibri"/>
                <a:cs typeface="Calibri"/>
              </a:rPr>
              <a:t>Models </a:t>
            </a:r>
            <a:r>
              <a:rPr sz="1400" b="1" spc="-300" dirty="0">
                <a:latin typeface="Calibri"/>
                <a:cs typeface="Calibri"/>
              </a:rPr>
              <a:t> </a:t>
            </a:r>
            <a:r>
              <a:rPr sz="1400" b="1" spc="200" dirty="0">
                <a:latin typeface="Calibri"/>
                <a:cs typeface="Calibri"/>
              </a:rPr>
              <a:t>and</a:t>
            </a:r>
            <a:r>
              <a:rPr sz="1400" b="1" spc="60" dirty="0">
                <a:latin typeface="Calibri"/>
                <a:cs typeface="Calibri"/>
              </a:rPr>
              <a:t> </a:t>
            </a:r>
            <a:r>
              <a:rPr sz="1400" b="1" spc="204" dirty="0">
                <a:latin typeface="Calibri"/>
                <a:cs typeface="Calibri"/>
              </a:rPr>
              <a:t>Coding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17550" y="1928887"/>
            <a:ext cx="1878964" cy="563880"/>
            <a:chOff x="5917550" y="1928887"/>
            <a:chExt cx="1878964" cy="563880"/>
          </a:xfrm>
        </p:grpSpPr>
        <p:sp>
          <p:nvSpPr>
            <p:cNvPr id="14" name="object 14"/>
            <p:cNvSpPr/>
            <p:nvPr/>
          </p:nvSpPr>
          <p:spPr>
            <a:xfrm>
              <a:off x="5922312" y="19336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5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8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22312" y="19336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5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8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82281" y="2086113"/>
            <a:ext cx="1550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5" dirty="0">
                <a:latin typeface="Calibri"/>
                <a:cs typeface="Calibri"/>
              </a:rPr>
              <a:t>Mission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160" dirty="0">
                <a:latin typeface="Calibri"/>
                <a:cs typeface="Calibri"/>
              </a:rPr>
              <a:t>Analysis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47625" y="2546062"/>
            <a:ext cx="1878964" cy="563880"/>
            <a:chOff x="1347625" y="2546062"/>
            <a:chExt cx="1878964" cy="563880"/>
          </a:xfrm>
        </p:grpSpPr>
        <p:sp>
          <p:nvSpPr>
            <p:cNvPr id="18" name="object 18"/>
            <p:cNvSpPr/>
            <p:nvPr/>
          </p:nvSpPr>
          <p:spPr>
            <a:xfrm>
              <a:off x="1352387" y="2550824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5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8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52387" y="2550824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5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8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650163" y="2598513"/>
            <a:ext cx="12744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0160">
              <a:lnSpc>
                <a:spcPts val="1650"/>
              </a:lnSpc>
              <a:spcBef>
                <a:spcPts val="180"/>
              </a:spcBef>
            </a:pPr>
            <a:r>
              <a:rPr sz="1400" b="1" spc="175" dirty="0">
                <a:latin typeface="Calibri"/>
                <a:cs typeface="Calibri"/>
              </a:rPr>
              <a:t>Requi</a:t>
            </a:r>
            <a:r>
              <a:rPr sz="1400" b="1" spc="114" dirty="0">
                <a:latin typeface="Calibri"/>
                <a:cs typeface="Calibri"/>
              </a:rPr>
              <a:t>r</a:t>
            </a:r>
            <a:r>
              <a:rPr sz="1400" b="1" spc="250" dirty="0">
                <a:latin typeface="Calibri"/>
                <a:cs typeface="Calibri"/>
              </a:rPr>
              <a:t>em</a:t>
            </a:r>
            <a:r>
              <a:rPr sz="1400" b="1" spc="135" dirty="0">
                <a:latin typeface="Calibri"/>
                <a:cs typeface="Calibri"/>
              </a:rPr>
              <a:t>ent  </a:t>
            </a:r>
            <a:r>
              <a:rPr sz="1400" b="1" spc="165" dirty="0">
                <a:latin typeface="Calibri"/>
                <a:cs typeface="Calibri"/>
              </a:rPr>
              <a:t>Mana</a:t>
            </a:r>
            <a:r>
              <a:rPr sz="1400" b="1" spc="270" dirty="0">
                <a:latin typeface="Calibri"/>
                <a:cs typeface="Calibri"/>
              </a:rPr>
              <a:t>gem</a:t>
            </a:r>
            <a:r>
              <a:rPr sz="1400" b="1" spc="170" dirty="0">
                <a:latin typeface="Calibri"/>
                <a:cs typeface="Calibri"/>
              </a:rPr>
              <a:t>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85400" y="2538487"/>
            <a:ext cx="2018030" cy="563880"/>
            <a:chOff x="3585400" y="2538487"/>
            <a:chExt cx="2018030" cy="563880"/>
          </a:xfrm>
        </p:grpSpPr>
        <p:sp>
          <p:nvSpPr>
            <p:cNvPr id="22" name="object 22"/>
            <p:cNvSpPr/>
            <p:nvPr/>
          </p:nvSpPr>
          <p:spPr>
            <a:xfrm>
              <a:off x="3590162" y="25432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5">
                  <a:moveTo>
                    <a:pt x="1915847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8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close/>
                </a:path>
              </a:pathLst>
            </a:custGeom>
            <a:solidFill>
              <a:srgbClr val="6C9E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90162" y="25432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5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8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023495" y="2695713"/>
            <a:ext cx="1143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60" dirty="0">
                <a:latin typeface="Calibri"/>
                <a:cs typeface="Calibri"/>
              </a:rPr>
              <a:t>P</a:t>
            </a:r>
            <a:r>
              <a:rPr sz="1400" b="1" spc="90" dirty="0">
                <a:latin typeface="Calibri"/>
                <a:cs typeface="Calibri"/>
              </a:rPr>
              <a:t>r</a:t>
            </a:r>
            <a:r>
              <a:rPr sz="1400" b="1" spc="175" dirty="0">
                <a:latin typeface="Calibri"/>
                <a:cs typeface="Calibri"/>
              </a:rPr>
              <a:t>o</a:t>
            </a:r>
            <a:r>
              <a:rPr sz="1400" b="1" spc="85" dirty="0">
                <a:latin typeface="Calibri"/>
                <a:cs typeface="Calibri"/>
              </a:rPr>
              <a:t>t</a:t>
            </a:r>
            <a:r>
              <a:rPr sz="1400" b="1" spc="175" dirty="0">
                <a:latin typeface="Calibri"/>
                <a:cs typeface="Calibri"/>
              </a:rPr>
              <a:t>o</a:t>
            </a:r>
            <a:r>
              <a:rPr sz="1400" b="1" spc="95" dirty="0">
                <a:latin typeface="Calibri"/>
                <a:cs typeface="Calibri"/>
              </a:rPr>
              <a:t>t</a:t>
            </a:r>
            <a:r>
              <a:rPr sz="1400" b="1" spc="170" dirty="0">
                <a:latin typeface="Calibri"/>
                <a:cs typeface="Calibri"/>
              </a:rPr>
              <a:t>ypin</a:t>
            </a:r>
            <a:r>
              <a:rPr sz="1400" b="1" spc="315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917550" y="2538487"/>
            <a:ext cx="1878964" cy="563880"/>
            <a:chOff x="5917550" y="2538487"/>
            <a:chExt cx="1878964" cy="563880"/>
          </a:xfrm>
        </p:grpSpPr>
        <p:sp>
          <p:nvSpPr>
            <p:cNvPr id="26" name="object 26"/>
            <p:cNvSpPr/>
            <p:nvPr/>
          </p:nvSpPr>
          <p:spPr>
            <a:xfrm>
              <a:off x="5922312" y="25432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5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8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22312" y="25432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5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8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8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109647" y="2695713"/>
            <a:ext cx="1495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40" dirty="0">
                <a:latin typeface="Calibri"/>
                <a:cs typeface="Calibri"/>
              </a:rPr>
              <a:t>Docum</a:t>
            </a:r>
            <a:r>
              <a:rPr sz="1400" b="1" spc="155" dirty="0">
                <a:latin typeface="Calibri"/>
                <a:cs typeface="Calibri"/>
              </a:rPr>
              <a:t>entation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47625" y="3155662"/>
            <a:ext cx="1878964" cy="563880"/>
            <a:chOff x="1347625" y="3155662"/>
            <a:chExt cx="1878964" cy="563880"/>
          </a:xfrm>
        </p:grpSpPr>
        <p:sp>
          <p:nvSpPr>
            <p:cNvPr id="30" name="object 30"/>
            <p:cNvSpPr/>
            <p:nvPr/>
          </p:nvSpPr>
          <p:spPr>
            <a:xfrm>
              <a:off x="1352387" y="3160424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4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52387" y="3160424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4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493787" y="3312888"/>
            <a:ext cx="1587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0" dirty="0">
                <a:latin typeface="Calibri"/>
                <a:cs typeface="Calibri"/>
              </a:rPr>
              <a:t>Tradeoff</a:t>
            </a:r>
            <a:r>
              <a:rPr sz="1400" b="1" spc="15" dirty="0">
                <a:latin typeface="Calibri"/>
                <a:cs typeface="Calibri"/>
              </a:rPr>
              <a:t> </a:t>
            </a:r>
            <a:r>
              <a:rPr sz="1400" b="1" spc="175" dirty="0">
                <a:latin typeface="Calibri"/>
                <a:cs typeface="Calibri"/>
              </a:rPr>
              <a:t>Reports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585400" y="3148087"/>
            <a:ext cx="2018030" cy="563880"/>
            <a:chOff x="3585400" y="3148087"/>
            <a:chExt cx="2018030" cy="563880"/>
          </a:xfrm>
        </p:grpSpPr>
        <p:sp>
          <p:nvSpPr>
            <p:cNvPr id="34" name="object 34"/>
            <p:cNvSpPr/>
            <p:nvPr/>
          </p:nvSpPr>
          <p:spPr>
            <a:xfrm>
              <a:off x="3590162" y="31528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4">
                  <a:moveTo>
                    <a:pt x="1915847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7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close/>
                </a:path>
              </a:pathLst>
            </a:custGeom>
            <a:solidFill>
              <a:srgbClr val="6AA8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90162" y="31528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4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7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34373" y="3305313"/>
            <a:ext cx="172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85" dirty="0">
                <a:latin typeface="Calibri"/>
                <a:cs typeface="Calibri"/>
              </a:rPr>
              <a:t>Risk</a:t>
            </a:r>
            <a:r>
              <a:rPr sz="1400" b="1" spc="20" dirty="0">
                <a:latin typeface="Calibri"/>
                <a:cs typeface="Calibri"/>
              </a:rPr>
              <a:t> </a:t>
            </a:r>
            <a:r>
              <a:rPr sz="1400" b="1" spc="200" dirty="0">
                <a:latin typeface="Calibri"/>
                <a:cs typeface="Calibri"/>
              </a:rPr>
              <a:t>Management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917550" y="3148087"/>
            <a:ext cx="1878964" cy="563880"/>
            <a:chOff x="5917550" y="3148087"/>
            <a:chExt cx="1878964" cy="563880"/>
          </a:xfrm>
        </p:grpSpPr>
        <p:sp>
          <p:nvSpPr>
            <p:cNvPr id="38" name="object 38"/>
            <p:cNvSpPr/>
            <p:nvPr/>
          </p:nvSpPr>
          <p:spPr>
            <a:xfrm>
              <a:off x="5922312" y="31528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4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DD7E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922312" y="31528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4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243457" y="3305313"/>
            <a:ext cx="12280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60" dirty="0">
                <a:latin typeface="Calibri"/>
                <a:cs typeface="Calibri"/>
              </a:rPr>
              <a:t>P</a:t>
            </a:r>
            <a:r>
              <a:rPr sz="1400" b="1" spc="90" dirty="0">
                <a:latin typeface="Calibri"/>
                <a:cs typeface="Calibri"/>
              </a:rPr>
              <a:t>r</a:t>
            </a:r>
            <a:r>
              <a:rPr sz="1400" b="1" spc="160" dirty="0">
                <a:latin typeface="Calibri"/>
                <a:cs typeface="Calibri"/>
              </a:rPr>
              <a:t>esentation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347625" y="3765262"/>
            <a:ext cx="1878964" cy="563880"/>
            <a:chOff x="1347625" y="3765262"/>
            <a:chExt cx="1878964" cy="563880"/>
          </a:xfrm>
        </p:grpSpPr>
        <p:sp>
          <p:nvSpPr>
            <p:cNvPr id="42" name="object 42"/>
            <p:cNvSpPr/>
            <p:nvPr/>
          </p:nvSpPr>
          <p:spPr>
            <a:xfrm>
              <a:off x="1352387" y="3770024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4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52387" y="3770024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4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776242" y="3922488"/>
            <a:ext cx="10223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0" dirty="0">
                <a:latin typeface="Calibri"/>
                <a:cs typeface="Calibri"/>
              </a:rPr>
              <a:t>Budgetin</a:t>
            </a:r>
            <a:r>
              <a:rPr sz="1400" b="1" spc="315" dirty="0">
                <a:latin typeface="Calibri"/>
                <a:cs typeface="Calibri"/>
              </a:rPr>
              <a:t>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585400" y="3757687"/>
            <a:ext cx="2018030" cy="563880"/>
            <a:chOff x="3585400" y="3757687"/>
            <a:chExt cx="2018030" cy="563880"/>
          </a:xfrm>
        </p:grpSpPr>
        <p:sp>
          <p:nvSpPr>
            <p:cNvPr id="46" name="object 46"/>
            <p:cNvSpPr/>
            <p:nvPr/>
          </p:nvSpPr>
          <p:spPr>
            <a:xfrm>
              <a:off x="3590162" y="37624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4">
                  <a:moveTo>
                    <a:pt x="1915847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7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90162" y="37624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4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7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832021" y="3914913"/>
            <a:ext cx="15259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95" dirty="0">
                <a:latin typeface="Calibri"/>
                <a:cs typeface="Calibri"/>
              </a:rPr>
              <a:t>Communication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917550" y="3757687"/>
            <a:ext cx="1878964" cy="563880"/>
            <a:chOff x="5917550" y="3757687"/>
            <a:chExt cx="1878964" cy="563880"/>
          </a:xfrm>
        </p:grpSpPr>
        <p:sp>
          <p:nvSpPr>
            <p:cNvPr id="50" name="object 50"/>
            <p:cNvSpPr/>
            <p:nvPr/>
          </p:nvSpPr>
          <p:spPr>
            <a:xfrm>
              <a:off x="5922312" y="37624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4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22312" y="37624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4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312670" y="3914913"/>
            <a:ext cx="1089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85" dirty="0">
                <a:latin typeface="Calibri"/>
                <a:cs typeface="Calibri"/>
              </a:rPr>
              <a:t>Sponsoring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585400" y="4367287"/>
            <a:ext cx="2018030" cy="563880"/>
            <a:chOff x="3585400" y="4367287"/>
            <a:chExt cx="2018030" cy="563880"/>
          </a:xfrm>
        </p:grpSpPr>
        <p:sp>
          <p:nvSpPr>
            <p:cNvPr id="54" name="object 54"/>
            <p:cNvSpPr/>
            <p:nvPr/>
          </p:nvSpPr>
          <p:spPr>
            <a:xfrm>
              <a:off x="3590162" y="43720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4">
                  <a:moveTo>
                    <a:pt x="1915847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7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90162" y="4372049"/>
              <a:ext cx="2008505" cy="554355"/>
            </a:xfrm>
            <a:custGeom>
              <a:avLst/>
              <a:gdLst/>
              <a:ahLst/>
              <a:cxnLst/>
              <a:rect l="l" t="t" r="r" b="b"/>
              <a:pathLst>
                <a:path w="2008504" h="554354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915847" y="0"/>
                  </a:lnTo>
                  <a:lnTo>
                    <a:pt x="1967084" y="15516"/>
                  </a:lnTo>
                  <a:lnTo>
                    <a:pt x="2001170" y="57010"/>
                  </a:lnTo>
                  <a:lnTo>
                    <a:pt x="2008199" y="92351"/>
                  </a:lnTo>
                  <a:lnTo>
                    <a:pt x="2008199" y="461747"/>
                  </a:lnTo>
                  <a:lnTo>
                    <a:pt x="2000942" y="497695"/>
                  </a:lnTo>
                  <a:lnTo>
                    <a:pt x="1981150" y="527050"/>
                  </a:lnTo>
                  <a:lnTo>
                    <a:pt x="1951795" y="546842"/>
                  </a:lnTo>
                  <a:lnTo>
                    <a:pt x="1915847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49438" y="4524513"/>
            <a:ext cx="1090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15" dirty="0">
                <a:latin typeface="Calibri"/>
                <a:cs typeface="Calibri"/>
              </a:rPr>
              <a:t>many</a:t>
            </a:r>
            <a:r>
              <a:rPr sz="1400" b="1" spc="10" dirty="0">
                <a:latin typeface="Calibri"/>
                <a:cs typeface="Calibri"/>
              </a:rPr>
              <a:t> </a:t>
            </a:r>
            <a:r>
              <a:rPr sz="1400" b="1" spc="190" dirty="0">
                <a:latin typeface="Calibri"/>
                <a:cs typeface="Calibri"/>
              </a:rPr>
              <a:t>more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347625" y="4374862"/>
            <a:ext cx="1878964" cy="563880"/>
            <a:chOff x="1347625" y="4374862"/>
            <a:chExt cx="1878964" cy="563880"/>
          </a:xfrm>
        </p:grpSpPr>
        <p:sp>
          <p:nvSpPr>
            <p:cNvPr id="58" name="object 58"/>
            <p:cNvSpPr/>
            <p:nvPr/>
          </p:nvSpPr>
          <p:spPr>
            <a:xfrm>
              <a:off x="1352387" y="4379624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4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352387" y="4379624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39" h="554354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5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842792" y="4532088"/>
            <a:ext cx="889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90" dirty="0">
                <a:latin typeface="Calibri"/>
                <a:cs typeface="Calibri"/>
              </a:rPr>
              <a:t>Branding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917550" y="4367287"/>
            <a:ext cx="1878964" cy="563880"/>
            <a:chOff x="5917550" y="4367287"/>
            <a:chExt cx="1878964" cy="563880"/>
          </a:xfrm>
        </p:grpSpPr>
        <p:sp>
          <p:nvSpPr>
            <p:cNvPr id="62" name="object 62"/>
            <p:cNvSpPr/>
            <p:nvPr/>
          </p:nvSpPr>
          <p:spPr>
            <a:xfrm>
              <a:off x="5922312" y="43720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4">
                  <a:moveTo>
                    <a:pt x="1776948" y="554099"/>
                  </a:move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close/>
                </a:path>
              </a:pathLst>
            </a:custGeom>
            <a:solidFill>
              <a:srgbClr val="E0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922312" y="4372049"/>
              <a:ext cx="1869439" cy="554355"/>
            </a:xfrm>
            <a:custGeom>
              <a:avLst/>
              <a:gdLst/>
              <a:ahLst/>
              <a:cxnLst/>
              <a:rect l="l" t="t" r="r" b="b"/>
              <a:pathLst>
                <a:path w="1869440" h="554354">
                  <a:moveTo>
                    <a:pt x="0" y="92351"/>
                  </a:moveTo>
                  <a:lnTo>
                    <a:pt x="7257" y="56404"/>
                  </a:lnTo>
                  <a:lnTo>
                    <a:pt x="27049" y="27049"/>
                  </a:lnTo>
                  <a:lnTo>
                    <a:pt x="56404" y="7257"/>
                  </a:lnTo>
                  <a:lnTo>
                    <a:pt x="92351" y="0"/>
                  </a:lnTo>
                  <a:lnTo>
                    <a:pt x="1776948" y="0"/>
                  </a:lnTo>
                  <a:lnTo>
                    <a:pt x="1828184" y="15516"/>
                  </a:lnTo>
                  <a:lnTo>
                    <a:pt x="1862270" y="57010"/>
                  </a:lnTo>
                  <a:lnTo>
                    <a:pt x="1869299" y="92351"/>
                  </a:lnTo>
                  <a:lnTo>
                    <a:pt x="1869299" y="461747"/>
                  </a:lnTo>
                  <a:lnTo>
                    <a:pt x="1862042" y="497695"/>
                  </a:lnTo>
                  <a:lnTo>
                    <a:pt x="1842250" y="527050"/>
                  </a:lnTo>
                  <a:lnTo>
                    <a:pt x="1812895" y="546842"/>
                  </a:lnTo>
                  <a:lnTo>
                    <a:pt x="1776948" y="554099"/>
                  </a:lnTo>
                  <a:lnTo>
                    <a:pt x="92351" y="554099"/>
                  </a:lnTo>
                  <a:lnTo>
                    <a:pt x="56404" y="546842"/>
                  </a:lnTo>
                  <a:lnTo>
                    <a:pt x="27049" y="527050"/>
                  </a:lnTo>
                  <a:lnTo>
                    <a:pt x="7257" y="497695"/>
                  </a:lnTo>
                  <a:lnTo>
                    <a:pt x="0" y="461747"/>
                  </a:lnTo>
                  <a:lnTo>
                    <a:pt x="0" y="9235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6317646" y="4524513"/>
            <a:ext cx="1079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95" dirty="0">
                <a:latin typeface="Calibri"/>
                <a:cs typeface="Calibri"/>
              </a:rPr>
              <a:t>Scheduling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775</Words>
  <Application>Microsoft Office PowerPoint</Application>
  <PresentationFormat>Presentazione su schermo (16:9)</PresentationFormat>
  <Paragraphs>181</Paragraphs>
  <Slides>24</Slides>
  <Notes>0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Calibri</vt:lpstr>
      <vt:lpstr>Times New Roman</vt:lpstr>
      <vt:lpstr>Office Theme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</vt:lpstr>
      <vt:lpstr>ELECTRONICS What we have to do...</vt:lpstr>
      <vt:lpstr>ELECTRONICS We are searching for students that: </vt:lpstr>
      <vt:lpstr>THRUST 2022-2023 Introduction for new prospects</vt:lpstr>
      <vt:lpstr>THRUST 2022-2023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 Introduction for new prospects</vt:lpstr>
      <vt:lpstr>THRUST 2021-2022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THRUST Recruiting</dc:title>
  <dc:creator>Andrea</dc:creator>
  <cp:lastModifiedBy>Casara Riccardo</cp:lastModifiedBy>
  <cp:revision>9</cp:revision>
  <dcterms:created xsi:type="dcterms:W3CDTF">2022-03-25T07:56:05Z</dcterms:created>
  <dcterms:modified xsi:type="dcterms:W3CDTF">2022-04-26T21:36:05Z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